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67" r:id="rId3"/>
    <p:sldId id="258" r:id="rId4"/>
    <p:sldId id="259" r:id="rId5"/>
    <p:sldId id="260" r:id="rId6"/>
    <p:sldId id="262" r:id="rId7"/>
    <p:sldId id="261" r:id="rId8"/>
    <p:sldId id="266" r:id="rId9"/>
    <p:sldId id="272" r:id="rId10"/>
    <p:sldId id="263" r:id="rId11"/>
    <p:sldId id="264" r:id="rId12"/>
    <p:sldId id="265" r:id="rId13"/>
    <p:sldId id="271" r:id="rId14"/>
    <p:sldId id="269" r:id="rId15"/>
    <p:sldId id="287" r:id="rId16"/>
    <p:sldId id="288" r:id="rId17"/>
    <p:sldId id="289" r:id="rId18"/>
    <p:sldId id="290" r:id="rId19"/>
    <p:sldId id="291" r:id="rId20"/>
    <p:sldId id="281" r:id="rId21"/>
    <p:sldId id="293" r:id="rId22"/>
    <p:sldId id="276" r:id="rId23"/>
    <p:sldId id="278" r:id="rId24"/>
    <p:sldId id="270" r:id="rId25"/>
    <p:sldId id="279" r:id="rId26"/>
    <p:sldId id="274" r:id="rId27"/>
    <p:sldId id="275" r:id="rId28"/>
    <p:sldId id="277" r:id="rId29"/>
    <p:sldId id="282" r:id="rId30"/>
    <p:sldId id="273" r:id="rId31"/>
    <p:sldId id="283" r:id="rId32"/>
    <p:sldId id="284" r:id="rId33"/>
    <p:sldId id="285" r:id="rId34"/>
    <p:sldId id="286" r:id="rId35"/>
    <p:sldId id="280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hfeld:Desktop:Talks:Index%20of%20Real%20Cos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http://www.bea.gov/national/nipaweb/csv/NIPATable.csv?FirstYear=1947&amp;TableName=69&amp;LastYear=2009&amp;ViewSeries=NO&amp;freq=Year&amp;3Place=N&amp;Request3Place=N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hfeld:Library:Mail%20Downloads:Affordability%20Graphs%20Feb%20201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hfeld:Library:Mail%20Downloads:Affordability%20Graphs%20Feb%20201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hfeld:Desktop:Talks:State%20Effort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hfeld:Library:Mail%20Downloads:ACE%20Fourth%20Chart%20Percentage%20of%20Spending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hfeld:Library:Mail%20Downloads:Granger%20for%20Tuition%20and%20State%20and%20Local%20App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campus.wm.edu\homes$\rbarch\MyFiles\Book%20II\Income%20Distribution%20Graph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hfeld:Library:Mail%20Downloads:Affordability%20Graphs%20Feb%202012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campus.wm.edu\homes$\rbarch\MyFiles\Book%20II\Charts%20for%20Chapter%20Two,%20Three,%20Four%20and%20Eigh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campus.wm.edu\homes$\rbarch\MyFiles\Book%20II\Table%202.4.4%20Downloaded%20November%202011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://www.bea.gov/national/nipaweb/csv/NIPATable.csv?FirstYear=1947&amp;TableName=69&amp;LastYear=2009&amp;ViewSeries=NO&amp;freq=Year&amp;3Place=N&amp;Request3Place=N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dhfeld:Desktop:Talks:Index%20of%20Real%20Cos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campus.wm.edu\homes$\rbarch\MyFiles\Book%20II\Education_Pays_2010_Source_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dhfeld:Desktop:Talks:Index%20of%20Real%20Cos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campus.wm.edu\homes$\rbarch\OUP\Figure%207.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Index of Real Higher Education Costs (1970=1), 1948-2008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 Cost Index</c:v>
                </c:pt>
              </c:strCache>
            </c:strRef>
          </c:tx>
          <c:spPr>
            <a:ln w="34925">
              <a:solidFill>
                <a:srgbClr val="C0504D">
                  <a:lumMod val="75000"/>
                </a:srgbClr>
              </a:solidFill>
            </a:ln>
          </c:spPr>
          <c:marker>
            <c:symbol val="diamond"/>
            <c:size val="9"/>
            <c:spPr>
              <a:solidFill>
                <a:srgbClr val="C0504D">
                  <a:lumMod val="75000"/>
                </a:srgbClr>
              </a:solidFill>
            </c:spPr>
          </c:marker>
          <c:xVal>
            <c:numRef>
              <c:f>Sheet1!$A$2:$A$54</c:f>
              <c:numCache>
                <c:formatCode>General</c:formatCode>
                <c:ptCount val="53"/>
                <c:pt idx="0">
                  <c:v>1948.0</c:v>
                </c:pt>
                <c:pt idx="1">
                  <c:v>1950.0</c:v>
                </c:pt>
                <c:pt idx="2">
                  <c:v>1952.0</c:v>
                </c:pt>
                <c:pt idx="3">
                  <c:v>1954.0</c:v>
                </c:pt>
                <c:pt idx="4">
                  <c:v>1956.0</c:v>
                </c:pt>
                <c:pt idx="5">
                  <c:v>1958.0</c:v>
                </c:pt>
                <c:pt idx="6">
                  <c:v>1960.0</c:v>
                </c:pt>
                <c:pt idx="7">
                  <c:v>1962.0</c:v>
                </c:pt>
                <c:pt idx="8">
                  <c:v>1964.0</c:v>
                </c:pt>
                <c:pt idx="9">
                  <c:v>1966.0</c:v>
                </c:pt>
                <c:pt idx="10">
                  <c:v>1967.0</c:v>
                </c:pt>
                <c:pt idx="11">
                  <c:v>1968.0</c:v>
                </c:pt>
                <c:pt idx="12">
                  <c:v>1969.0</c:v>
                </c:pt>
                <c:pt idx="13">
                  <c:v>1970.0</c:v>
                </c:pt>
                <c:pt idx="14">
                  <c:v>1971.0</c:v>
                </c:pt>
                <c:pt idx="15">
                  <c:v>1972.0</c:v>
                </c:pt>
                <c:pt idx="16">
                  <c:v>1973.0</c:v>
                </c:pt>
                <c:pt idx="17">
                  <c:v>1974.0</c:v>
                </c:pt>
                <c:pt idx="18">
                  <c:v>1975.0</c:v>
                </c:pt>
                <c:pt idx="19">
                  <c:v>1976.0</c:v>
                </c:pt>
                <c:pt idx="20">
                  <c:v>1977.0</c:v>
                </c:pt>
                <c:pt idx="21">
                  <c:v>1978.0</c:v>
                </c:pt>
                <c:pt idx="22">
                  <c:v>1979.0</c:v>
                </c:pt>
                <c:pt idx="23">
                  <c:v>1980.0</c:v>
                </c:pt>
                <c:pt idx="24">
                  <c:v>1981.0</c:v>
                </c:pt>
                <c:pt idx="25">
                  <c:v>1982.0</c:v>
                </c:pt>
                <c:pt idx="26">
                  <c:v>1983.0</c:v>
                </c:pt>
                <c:pt idx="27">
                  <c:v>1984.0</c:v>
                </c:pt>
                <c:pt idx="28">
                  <c:v>1985.0</c:v>
                </c:pt>
                <c:pt idx="29">
                  <c:v>1986.0</c:v>
                </c:pt>
                <c:pt idx="30">
                  <c:v>1987.0</c:v>
                </c:pt>
                <c:pt idx="31">
                  <c:v>1988.0</c:v>
                </c:pt>
                <c:pt idx="32">
                  <c:v>1989.0</c:v>
                </c:pt>
                <c:pt idx="33">
                  <c:v>1990.0</c:v>
                </c:pt>
                <c:pt idx="34">
                  <c:v>1991.0</c:v>
                </c:pt>
                <c:pt idx="35">
                  <c:v>1992.0</c:v>
                </c:pt>
                <c:pt idx="36">
                  <c:v>1993.0</c:v>
                </c:pt>
                <c:pt idx="37">
                  <c:v>1994.0</c:v>
                </c:pt>
                <c:pt idx="38">
                  <c:v>1995.0</c:v>
                </c:pt>
                <c:pt idx="39">
                  <c:v>1996.0</c:v>
                </c:pt>
                <c:pt idx="40">
                  <c:v>1997.0</c:v>
                </c:pt>
                <c:pt idx="41">
                  <c:v>1998.0</c:v>
                </c:pt>
                <c:pt idx="42">
                  <c:v>1999.0</c:v>
                </c:pt>
                <c:pt idx="43">
                  <c:v>2000.0</c:v>
                </c:pt>
                <c:pt idx="44">
                  <c:v>2001.0</c:v>
                </c:pt>
                <c:pt idx="45">
                  <c:v>2002.0</c:v>
                </c:pt>
                <c:pt idx="46">
                  <c:v>2003.0</c:v>
                </c:pt>
                <c:pt idx="47">
                  <c:v>2004.0</c:v>
                </c:pt>
                <c:pt idx="48">
                  <c:v>2005.0</c:v>
                </c:pt>
                <c:pt idx="49">
                  <c:v>2006.0</c:v>
                </c:pt>
                <c:pt idx="50">
                  <c:v>2007.0</c:v>
                </c:pt>
                <c:pt idx="51">
                  <c:v>2008.0</c:v>
                </c:pt>
              </c:numCache>
            </c:numRef>
          </c:xVal>
          <c:yVal>
            <c:numRef>
              <c:f>Sheet1!$B$2:$B$54</c:f>
              <c:numCache>
                <c:formatCode>General</c:formatCode>
                <c:ptCount val="53"/>
                <c:pt idx="0">
                  <c:v>0.480043701913687</c:v>
                </c:pt>
                <c:pt idx="1">
                  <c:v>0.569979784034747</c:v>
                </c:pt>
                <c:pt idx="2">
                  <c:v>0.673727144587074</c:v>
                </c:pt>
                <c:pt idx="3">
                  <c:v>0.744829602538305</c:v>
                </c:pt>
                <c:pt idx="4">
                  <c:v>0.748966044179753</c:v>
                </c:pt>
                <c:pt idx="5">
                  <c:v>0.735952327459447</c:v>
                </c:pt>
                <c:pt idx="6">
                  <c:v>0.824434323766151</c:v>
                </c:pt>
                <c:pt idx="7">
                  <c:v>0.90388890076879</c:v>
                </c:pt>
                <c:pt idx="8">
                  <c:v>0.983089230407569</c:v>
                </c:pt>
                <c:pt idx="9">
                  <c:v>1.01776722365562</c:v>
                </c:pt>
                <c:pt idx="10">
                  <c:v>0.93521770838009</c:v>
                </c:pt>
                <c:pt idx="11">
                  <c:v>0.990077814199689</c:v>
                </c:pt>
                <c:pt idx="12">
                  <c:v>0.989691034549401</c:v>
                </c:pt>
                <c:pt idx="13">
                  <c:v>0.999903672099052</c:v>
                </c:pt>
                <c:pt idx="14">
                  <c:v>0.992743861564274</c:v>
                </c:pt>
                <c:pt idx="15">
                  <c:v>1.007829287611731</c:v>
                </c:pt>
                <c:pt idx="16">
                  <c:v>1.016206171409018</c:v>
                </c:pt>
                <c:pt idx="17">
                  <c:v>0.964965474798514</c:v>
                </c:pt>
                <c:pt idx="18">
                  <c:v>0.926926853314873</c:v>
                </c:pt>
                <c:pt idx="19">
                  <c:v>0.892523928142284</c:v>
                </c:pt>
                <c:pt idx="20">
                  <c:v>0.919427217654998</c:v>
                </c:pt>
                <c:pt idx="21">
                  <c:v>0.913535037779965</c:v>
                </c:pt>
                <c:pt idx="22">
                  <c:v>0.905928339975296</c:v>
                </c:pt>
                <c:pt idx="23">
                  <c:v>0.870934895487451</c:v>
                </c:pt>
                <c:pt idx="24">
                  <c:v>0.844895016002812</c:v>
                </c:pt>
                <c:pt idx="25">
                  <c:v>0.851102411766793</c:v>
                </c:pt>
                <c:pt idx="26">
                  <c:v>0.887960100667881</c:v>
                </c:pt>
                <c:pt idx="27">
                  <c:v>0.916718417700132</c:v>
                </c:pt>
                <c:pt idx="28">
                  <c:v>0.990114805669884</c:v>
                </c:pt>
                <c:pt idx="29">
                  <c:v>1.056180001585185</c:v>
                </c:pt>
                <c:pt idx="30">
                  <c:v>1.081344189308199</c:v>
                </c:pt>
                <c:pt idx="31">
                  <c:v>1.090588025090052</c:v>
                </c:pt>
                <c:pt idx="32">
                  <c:v>1.101356497393514</c:v>
                </c:pt>
                <c:pt idx="33">
                  <c:v>1.102862688297923</c:v>
                </c:pt>
                <c:pt idx="34">
                  <c:v>1.114588283353411</c:v>
                </c:pt>
                <c:pt idx="35">
                  <c:v>1.09755578691039</c:v>
                </c:pt>
                <c:pt idx="36">
                  <c:v>1.117927799002759</c:v>
                </c:pt>
                <c:pt idx="37">
                  <c:v>1.15690266007901</c:v>
                </c:pt>
                <c:pt idx="38">
                  <c:v>1.191898076502616</c:v>
                </c:pt>
                <c:pt idx="39">
                  <c:v>1.21111300463451</c:v>
                </c:pt>
                <c:pt idx="40">
                  <c:v>1.213498571198253</c:v>
                </c:pt>
                <c:pt idx="41">
                  <c:v>1.295296626623252</c:v>
                </c:pt>
                <c:pt idx="42">
                  <c:v>1.32682258894321</c:v>
                </c:pt>
                <c:pt idx="43">
                  <c:v>1.404349253526481</c:v>
                </c:pt>
                <c:pt idx="44">
                  <c:v>1.469740084722631</c:v>
                </c:pt>
                <c:pt idx="45">
                  <c:v>1.497686533340689</c:v>
                </c:pt>
                <c:pt idx="46">
                  <c:v>1.490928394911997</c:v>
                </c:pt>
                <c:pt idx="47">
                  <c:v>1.480109060119984</c:v>
                </c:pt>
                <c:pt idx="48">
                  <c:v>1.499368881170695</c:v>
                </c:pt>
                <c:pt idx="49">
                  <c:v>1.492200901993483</c:v>
                </c:pt>
                <c:pt idx="50">
                  <c:v>1.533683960716896</c:v>
                </c:pt>
                <c:pt idx="51">
                  <c:v>1.532405408899723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422680"/>
        <c:axId val="115428328"/>
      </c:scatterChart>
      <c:valAx>
        <c:axId val="115422680"/>
        <c:scaling>
          <c:orientation val="minMax"/>
          <c:max val="2010.0"/>
          <c:min val="1945.0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5428328"/>
        <c:crosses val="autoZero"/>
        <c:crossBetween val="midCat"/>
      </c:valAx>
      <c:valAx>
        <c:axId val="115428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54226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Prices of Goods, the Prices of Services, and the Prices of Goods and Services, 1947=1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[NIPATable.csv]Sheet1!$A$7</c:f>
              <c:strCache>
                <c:ptCount val="1"/>
                <c:pt idx="0">
                  <c:v>Goods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[NIPATable.csv]Sheet1!$B$6:$BL$6</c:f>
              <c:numCache>
                <c:formatCode>General</c:formatCode>
                <c:ptCount val="63"/>
                <c:pt idx="0">
                  <c:v>1947.0</c:v>
                </c:pt>
                <c:pt idx="1">
                  <c:v>1948.0</c:v>
                </c:pt>
                <c:pt idx="2">
                  <c:v>1949.0</c:v>
                </c:pt>
                <c:pt idx="3">
                  <c:v>1950.0</c:v>
                </c:pt>
                <c:pt idx="4">
                  <c:v>1951.0</c:v>
                </c:pt>
                <c:pt idx="5">
                  <c:v>1952.0</c:v>
                </c:pt>
                <c:pt idx="6">
                  <c:v>1953.0</c:v>
                </c:pt>
                <c:pt idx="7">
                  <c:v>1954.0</c:v>
                </c:pt>
                <c:pt idx="8">
                  <c:v>1955.0</c:v>
                </c:pt>
                <c:pt idx="9">
                  <c:v>1956.0</c:v>
                </c:pt>
                <c:pt idx="10">
                  <c:v>1957.0</c:v>
                </c:pt>
                <c:pt idx="11">
                  <c:v>1958.0</c:v>
                </c:pt>
                <c:pt idx="12">
                  <c:v>1959.0</c:v>
                </c:pt>
                <c:pt idx="13">
                  <c:v>1960.0</c:v>
                </c:pt>
                <c:pt idx="14">
                  <c:v>1961.0</c:v>
                </c:pt>
                <c:pt idx="15">
                  <c:v>1962.0</c:v>
                </c:pt>
                <c:pt idx="16">
                  <c:v>1963.0</c:v>
                </c:pt>
                <c:pt idx="17">
                  <c:v>1964.0</c:v>
                </c:pt>
                <c:pt idx="18">
                  <c:v>1965.0</c:v>
                </c:pt>
                <c:pt idx="19">
                  <c:v>1966.0</c:v>
                </c:pt>
                <c:pt idx="20">
                  <c:v>1967.0</c:v>
                </c:pt>
                <c:pt idx="21">
                  <c:v>1968.0</c:v>
                </c:pt>
                <c:pt idx="22">
                  <c:v>1969.0</c:v>
                </c:pt>
                <c:pt idx="23">
                  <c:v>1970.0</c:v>
                </c:pt>
                <c:pt idx="24">
                  <c:v>1971.0</c:v>
                </c:pt>
                <c:pt idx="25">
                  <c:v>1972.0</c:v>
                </c:pt>
                <c:pt idx="26">
                  <c:v>1973.0</c:v>
                </c:pt>
                <c:pt idx="27">
                  <c:v>1974.0</c:v>
                </c:pt>
                <c:pt idx="28">
                  <c:v>1975.0</c:v>
                </c:pt>
                <c:pt idx="29">
                  <c:v>1976.0</c:v>
                </c:pt>
                <c:pt idx="30">
                  <c:v>1977.0</c:v>
                </c:pt>
                <c:pt idx="31">
                  <c:v>1978.0</c:v>
                </c:pt>
                <c:pt idx="32">
                  <c:v>1979.0</c:v>
                </c:pt>
                <c:pt idx="33">
                  <c:v>1980.0</c:v>
                </c:pt>
                <c:pt idx="34">
                  <c:v>1981.0</c:v>
                </c:pt>
                <c:pt idx="35">
                  <c:v>1982.0</c:v>
                </c:pt>
                <c:pt idx="36">
                  <c:v>1983.0</c:v>
                </c:pt>
                <c:pt idx="37">
                  <c:v>1984.0</c:v>
                </c:pt>
                <c:pt idx="38">
                  <c:v>1985.0</c:v>
                </c:pt>
                <c:pt idx="39">
                  <c:v>1986.0</c:v>
                </c:pt>
                <c:pt idx="40">
                  <c:v>1987.0</c:v>
                </c:pt>
                <c:pt idx="41">
                  <c:v>1988.0</c:v>
                </c:pt>
                <c:pt idx="42">
                  <c:v>1989.0</c:v>
                </c:pt>
                <c:pt idx="43">
                  <c:v>1990.0</c:v>
                </c:pt>
                <c:pt idx="44">
                  <c:v>1991.0</c:v>
                </c:pt>
                <c:pt idx="45">
                  <c:v>1992.0</c:v>
                </c:pt>
                <c:pt idx="46">
                  <c:v>1993.0</c:v>
                </c:pt>
                <c:pt idx="47">
                  <c:v>1994.0</c:v>
                </c:pt>
                <c:pt idx="48">
                  <c:v>1995.0</c:v>
                </c:pt>
                <c:pt idx="49">
                  <c:v>1996.0</c:v>
                </c:pt>
                <c:pt idx="50">
                  <c:v>1997.0</c:v>
                </c:pt>
                <c:pt idx="51">
                  <c:v>1998.0</c:v>
                </c:pt>
                <c:pt idx="52">
                  <c:v>1999.0</c:v>
                </c:pt>
                <c:pt idx="53">
                  <c:v>2000.0</c:v>
                </c:pt>
                <c:pt idx="54">
                  <c:v>2001.0</c:v>
                </c:pt>
                <c:pt idx="55">
                  <c:v>2002.0</c:v>
                </c:pt>
                <c:pt idx="56">
                  <c:v>2003.0</c:v>
                </c:pt>
                <c:pt idx="57">
                  <c:v>2004.0</c:v>
                </c:pt>
                <c:pt idx="58">
                  <c:v>2005.0</c:v>
                </c:pt>
                <c:pt idx="59">
                  <c:v>2006.0</c:v>
                </c:pt>
                <c:pt idx="60">
                  <c:v>2007.0</c:v>
                </c:pt>
                <c:pt idx="61">
                  <c:v>2008.0</c:v>
                </c:pt>
                <c:pt idx="62">
                  <c:v>2009.0</c:v>
                </c:pt>
              </c:numCache>
            </c:numRef>
          </c:xVal>
          <c:yVal>
            <c:numRef>
              <c:f>[NIPATable.csv]Sheet1!$B$7:$BL$7</c:f>
              <c:numCache>
                <c:formatCode>General</c:formatCode>
                <c:ptCount val="63"/>
                <c:pt idx="0">
                  <c:v>1.0</c:v>
                </c:pt>
                <c:pt idx="1">
                  <c:v>1.059065934065934</c:v>
                </c:pt>
                <c:pt idx="2">
                  <c:v>1.03450715950716</c:v>
                </c:pt>
                <c:pt idx="3">
                  <c:v>1.037837162837163</c:v>
                </c:pt>
                <c:pt idx="4">
                  <c:v>1.121545121545127</c:v>
                </c:pt>
                <c:pt idx="5">
                  <c:v>1.132367632367632</c:v>
                </c:pt>
                <c:pt idx="6">
                  <c:v>1.127206127206127</c:v>
                </c:pt>
                <c:pt idx="7">
                  <c:v>1.123001998001998</c:v>
                </c:pt>
                <c:pt idx="8">
                  <c:v>1.116425241425242</c:v>
                </c:pt>
                <c:pt idx="9">
                  <c:v>1.13540626040626</c:v>
                </c:pt>
                <c:pt idx="10">
                  <c:v>1.170912420912427</c:v>
                </c:pt>
                <c:pt idx="11">
                  <c:v>1.197552447552447</c:v>
                </c:pt>
                <c:pt idx="12">
                  <c:v>1.203671328671329</c:v>
                </c:pt>
                <c:pt idx="13">
                  <c:v>1.213120213120207</c:v>
                </c:pt>
                <c:pt idx="14">
                  <c:v>1.217657342657342</c:v>
                </c:pt>
                <c:pt idx="15">
                  <c:v>1.223942723942724</c:v>
                </c:pt>
                <c:pt idx="16">
                  <c:v>1.234099234099234</c:v>
                </c:pt>
                <c:pt idx="17">
                  <c:v>1.247544122544116</c:v>
                </c:pt>
                <c:pt idx="18">
                  <c:v>1.260656010656012</c:v>
                </c:pt>
                <c:pt idx="19">
                  <c:v>1.288419913419913</c:v>
                </c:pt>
                <c:pt idx="20">
                  <c:v>1.311147186147186</c:v>
                </c:pt>
                <c:pt idx="21">
                  <c:v>1.356851481851482</c:v>
                </c:pt>
                <c:pt idx="22">
                  <c:v>1.409423909423908</c:v>
                </c:pt>
                <c:pt idx="23">
                  <c:v>1.463203463203463</c:v>
                </c:pt>
                <c:pt idx="24">
                  <c:v>1.507159507159507</c:v>
                </c:pt>
                <c:pt idx="25">
                  <c:v>1.545745920745922</c:v>
                </c:pt>
                <c:pt idx="26">
                  <c:v>1.637945387945388</c:v>
                </c:pt>
                <c:pt idx="27">
                  <c:v>1.842365967365968</c:v>
                </c:pt>
                <c:pt idx="28">
                  <c:v>1.991217116217121</c:v>
                </c:pt>
                <c:pt idx="29">
                  <c:v>2.069139194139194</c:v>
                </c:pt>
                <c:pt idx="30">
                  <c:v>2.179612054612055</c:v>
                </c:pt>
                <c:pt idx="31">
                  <c:v>2.313353313353313</c:v>
                </c:pt>
                <c:pt idx="32">
                  <c:v>2.532134532134535</c:v>
                </c:pt>
                <c:pt idx="33">
                  <c:v>2.815684315684316</c:v>
                </c:pt>
                <c:pt idx="34">
                  <c:v>3.024850149850148</c:v>
                </c:pt>
                <c:pt idx="35">
                  <c:v>3.107309357309371</c:v>
                </c:pt>
                <c:pt idx="36">
                  <c:v>3.163378288378288</c:v>
                </c:pt>
                <c:pt idx="37">
                  <c:v>3.223235098235101</c:v>
                </c:pt>
                <c:pt idx="38">
                  <c:v>3.2749333999334</c:v>
                </c:pt>
                <c:pt idx="39">
                  <c:v>3.259615384615384</c:v>
                </c:pt>
                <c:pt idx="40">
                  <c:v>3.364427239427239</c:v>
                </c:pt>
                <c:pt idx="41">
                  <c:v>3.453130203130203</c:v>
                </c:pt>
                <c:pt idx="42">
                  <c:v>3.58599733599735</c:v>
                </c:pt>
                <c:pt idx="43">
                  <c:v>3.732850482850483</c:v>
                </c:pt>
                <c:pt idx="44">
                  <c:v>3.824092574092574</c:v>
                </c:pt>
                <c:pt idx="45">
                  <c:v>3.870213120213096</c:v>
                </c:pt>
                <c:pt idx="46">
                  <c:v>3.903846153846154</c:v>
                </c:pt>
                <c:pt idx="47">
                  <c:v>3.943556443556443</c:v>
                </c:pt>
                <c:pt idx="48">
                  <c:v>3.980394605394605</c:v>
                </c:pt>
                <c:pt idx="49">
                  <c:v>4.024142524142524</c:v>
                </c:pt>
                <c:pt idx="50">
                  <c:v>4.019438894438896</c:v>
                </c:pt>
                <c:pt idx="51">
                  <c:v>3.958791208791223</c:v>
                </c:pt>
                <c:pt idx="52">
                  <c:v>3.979478854478832</c:v>
                </c:pt>
                <c:pt idx="53">
                  <c:v>4.059274059274059</c:v>
                </c:pt>
                <c:pt idx="54">
                  <c:v>4.055486180486181</c:v>
                </c:pt>
                <c:pt idx="55">
                  <c:v>4.01390276390277</c:v>
                </c:pt>
                <c:pt idx="56">
                  <c:v>4.011821511821512</c:v>
                </c:pt>
                <c:pt idx="57">
                  <c:v>4.073717948717936</c:v>
                </c:pt>
                <c:pt idx="58">
                  <c:v>4.162504162504161</c:v>
                </c:pt>
                <c:pt idx="59">
                  <c:v>4.225274725274733</c:v>
                </c:pt>
                <c:pt idx="60">
                  <c:v>4.285131535131534</c:v>
                </c:pt>
                <c:pt idx="61">
                  <c:v>4.423160173160182</c:v>
                </c:pt>
                <c:pt idx="62">
                  <c:v>4.313769563769563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[NIPATable.csv]Sheet1!$A$8</c:f>
              <c:strCache>
                <c:ptCount val="1"/>
                <c:pt idx="0">
                  <c:v>Services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xVal>
            <c:numRef>
              <c:f>[NIPATable.csv]Sheet1!$B$6:$BL$6</c:f>
              <c:numCache>
                <c:formatCode>General</c:formatCode>
                <c:ptCount val="63"/>
                <c:pt idx="0">
                  <c:v>1947.0</c:v>
                </c:pt>
                <c:pt idx="1">
                  <c:v>1948.0</c:v>
                </c:pt>
                <c:pt idx="2">
                  <c:v>1949.0</c:v>
                </c:pt>
                <c:pt idx="3">
                  <c:v>1950.0</c:v>
                </c:pt>
                <c:pt idx="4">
                  <c:v>1951.0</c:v>
                </c:pt>
                <c:pt idx="5">
                  <c:v>1952.0</c:v>
                </c:pt>
                <c:pt idx="6">
                  <c:v>1953.0</c:v>
                </c:pt>
                <c:pt idx="7">
                  <c:v>1954.0</c:v>
                </c:pt>
                <c:pt idx="8">
                  <c:v>1955.0</c:v>
                </c:pt>
                <c:pt idx="9">
                  <c:v>1956.0</c:v>
                </c:pt>
                <c:pt idx="10">
                  <c:v>1957.0</c:v>
                </c:pt>
                <c:pt idx="11">
                  <c:v>1958.0</c:v>
                </c:pt>
                <c:pt idx="12">
                  <c:v>1959.0</c:v>
                </c:pt>
                <c:pt idx="13">
                  <c:v>1960.0</c:v>
                </c:pt>
                <c:pt idx="14">
                  <c:v>1961.0</c:v>
                </c:pt>
                <c:pt idx="15">
                  <c:v>1962.0</c:v>
                </c:pt>
                <c:pt idx="16">
                  <c:v>1963.0</c:v>
                </c:pt>
                <c:pt idx="17">
                  <c:v>1964.0</c:v>
                </c:pt>
                <c:pt idx="18">
                  <c:v>1965.0</c:v>
                </c:pt>
                <c:pt idx="19">
                  <c:v>1966.0</c:v>
                </c:pt>
                <c:pt idx="20">
                  <c:v>1967.0</c:v>
                </c:pt>
                <c:pt idx="21">
                  <c:v>1968.0</c:v>
                </c:pt>
                <c:pt idx="22">
                  <c:v>1969.0</c:v>
                </c:pt>
                <c:pt idx="23">
                  <c:v>1970.0</c:v>
                </c:pt>
                <c:pt idx="24">
                  <c:v>1971.0</c:v>
                </c:pt>
                <c:pt idx="25">
                  <c:v>1972.0</c:v>
                </c:pt>
                <c:pt idx="26">
                  <c:v>1973.0</c:v>
                </c:pt>
                <c:pt idx="27">
                  <c:v>1974.0</c:v>
                </c:pt>
                <c:pt idx="28">
                  <c:v>1975.0</c:v>
                </c:pt>
                <c:pt idx="29">
                  <c:v>1976.0</c:v>
                </c:pt>
                <c:pt idx="30">
                  <c:v>1977.0</c:v>
                </c:pt>
                <c:pt idx="31">
                  <c:v>1978.0</c:v>
                </c:pt>
                <c:pt idx="32">
                  <c:v>1979.0</c:v>
                </c:pt>
                <c:pt idx="33">
                  <c:v>1980.0</c:v>
                </c:pt>
                <c:pt idx="34">
                  <c:v>1981.0</c:v>
                </c:pt>
                <c:pt idx="35">
                  <c:v>1982.0</c:v>
                </c:pt>
                <c:pt idx="36">
                  <c:v>1983.0</c:v>
                </c:pt>
                <c:pt idx="37">
                  <c:v>1984.0</c:v>
                </c:pt>
                <c:pt idx="38">
                  <c:v>1985.0</c:v>
                </c:pt>
                <c:pt idx="39">
                  <c:v>1986.0</c:v>
                </c:pt>
                <c:pt idx="40">
                  <c:v>1987.0</c:v>
                </c:pt>
                <c:pt idx="41">
                  <c:v>1988.0</c:v>
                </c:pt>
                <c:pt idx="42">
                  <c:v>1989.0</c:v>
                </c:pt>
                <c:pt idx="43">
                  <c:v>1990.0</c:v>
                </c:pt>
                <c:pt idx="44">
                  <c:v>1991.0</c:v>
                </c:pt>
                <c:pt idx="45">
                  <c:v>1992.0</c:v>
                </c:pt>
                <c:pt idx="46">
                  <c:v>1993.0</c:v>
                </c:pt>
                <c:pt idx="47">
                  <c:v>1994.0</c:v>
                </c:pt>
                <c:pt idx="48">
                  <c:v>1995.0</c:v>
                </c:pt>
                <c:pt idx="49">
                  <c:v>1996.0</c:v>
                </c:pt>
                <c:pt idx="50">
                  <c:v>1997.0</c:v>
                </c:pt>
                <c:pt idx="51">
                  <c:v>1998.0</c:v>
                </c:pt>
                <c:pt idx="52">
                  <c:v>1999.0</c:v>
                </c:pt>
                <c:pt idx="53">
                  <c:v>2000.0</c:v>
                </c:pt>
                <c:pt idx="54">
                  <c:v>2001.0</c:v>
                </c:pt>
                <c:pt idx="55">
                  <c:v>2002.0</c:v>
                </c:pt>
                <c:pt idx="56">
                  <c:v>2003.0</c:v>
                </c:pt>
                <c:pt idx="57">
                  <c:v>2004.0</c:v>
                </c:pt>
                <c:pt idx="58">
                  <c:v>2005.0</c:v>
                </c:pt>
                <c:pt idx="59">
                  <c:v>2006.0</c:v>
                </c:pt>
                <c:pt idx="60">
                  <c:v>2007.0</c:v>
                </c:pt>
                <c:pt idx="61">
                  <c:v>2008.0</c:v>
                </c:pt>
                <c:pt idx="62">
                  <c:v>2009.0</c:v>
                </c:pt>
              </c:numCache>
            </c:numRef>
          </c:xVal>
          <c:yVal>
            <c:numRef>
              <c:f>[NIPATable.csv]Sheet1!$B$8:$BL$8</c:f>
              <c:numCache>
                <c:formatCode>General</c:formatCode>
                <c:ptCount val="63"/>
                <c:pt idx="0">
                  <c:v>1.0</c:v>
                </c:pt>
                <c:pt idx="1">
                  <c:v>1.052819956616052</c:v>
                </c:pt>
                <c:pt idx="2">
                  <c:v>1.070715835140998</c:v>
                </c:pt>
                <c:pt idx="3">
                  <c:v>1.098264642082422</c:v>
                </c:pt>
                <c:pt idx="4">
                  <c:v>1.15238611713666</c:v>
                </c:pt>
                <c:pt idx="5">
                  <c:v>1.19446854663775</c:v>
                </c:pt>
                <c:pt idx="6">
                  <c:v>1.240889370932755</c:v>
                </c:pt>
                <c:pt idx="7">
                  <c:v>1.272017353579176</c:v>
                </c:pt>
                <c:pt idx="8">
                  <c:v>1.29403470715835</c:v>
                </c:pt>
                <c:pt idx="9">
                  <c:v>1.325054229934924</c:v>
                </c:pt>
                <c:pt idx="10">
                  <c:v>1.363882863340568</c:v>
                </c:pt>
                <c:pt idx="11">
                  <c:v>1.397288503253802</c:v>
                </c:pt>
                <c:pt idx="12">
                  <c:v>1.434924078091099</c:v>
                </c:pt>
                <c:pt idx="13">
                  <c:v>1.472993492407801</c:v>
                </c:pt>
                <c:pt idx="14">
                  <c:v>1.499674620390448</c:v>
                </c:pt>
                <c:pt idx="15">
                  <c:v>1.528199566160522</c:v>
                </c:pt>
                <c:pt idx="16">
                  <c:v>1.551626898047715</c:v>
                </c:pt>
                <c:pt idx="17">
                  <c:v>1.58058568329718</c:v>
                </c:pt>
                <c:pt idx="18">
                  <c:v>1.610195227765726</c:v>
                </c:pt>
                <c:pt idx="19">
                  <c:v>1.656941431670286</c:v>
                </c:pt>
                <c:pt idx="20">
                  <c:v>1.712147505422994</c:v>
                </c:pt>
                <c:pt idx="21">
                  <c:v>1.786117136659443</c:v>
                </c:pt>
                <c:pt idx="22">
                  <c:v>1.879175704989154</c:v>
                </c:pt>
                <c:pt idx="23">
                  <c:v>1.983405639913237</c:v>
                </c:pt>
                <c:pt idx="24">
                  <c:v>2.091648590021673</c:v>
                </c:pt>
                <c:pt idx="25">
                  <c:v>2.180368763557496</c:v>
                </c:pt>
                <c:pt idx="26">
                  <c:v>2.28611713665944</c:v>
                </c:pt>
                <c:pt idx="27">
                  <c:v>2.480260303687635</c:v>
                </c:pt>
                <c:pt idx="28">
                  <c:v>2.693709327548806</c:v>
                </c:pt>
                <c:pt idx="29">
                  <c:v>2.88047722342734</c:v>
                </c:pt>
                <c:pt idx="30">
                  <c:v>3.09761388286334</c:v>
                </c:pt>
                <c:pt idx="31">
                  <c:v>3.338286334056398</c:v>
                </c:pt>
                <c:pt idx="32">
                  <c:v>3.617462039045553</c:v>
                </c:pt>
                <c:pt idx="33">
                  <c:v>3.991865509761387</c:v>
                </c:pt>
                <c:pt idx="34">
                  <c:v>4.398915401301505</c:v>
                </c:pt>
                <c:pt idx="35">
                  <c:v>4.740997830802603</c:v>
                </c:pt>
                <c:pt idx="36">
                  <c:v>5.036117136659436</c:v>
                </c:pt>
                <c:pt idx="37">
                  <c:v>5.29826464208243</c:v>
                </c:pt>
                <c:pt idx="38">
                  <c:v>5.537201735357917</c:v>
                </c:pt>
                <c:pt idx="39">
                  <c:v>5.789370932754903</c:v>
                </c:pt>
                <c:pt idx="40">
                  <c:v>6.010086767895845</c:v>
                </c:pt>
                <c:pt idx="41">
                  <c:v>6.304446854663774</c:v>
                </c:pt>
                <c:pt idx="42">
                  <c:v>6.599132321041214</c:v>
                </c:pt>
                <c:pt idx="43">
                  <c:v>6.921041214750543</c:v>
                </c:pt>
                <c:pt idx="44">
                  <c:v>7.221908893709331</c:v>
                </c:pt>
                <c:pt idx="45">
                  <c:v>7.509761388286353</c:v>
                </c:pt>
                <c:pt idx="46">
                  <c:v>7.733080260303688</c:v>
                </c:pt>
                <c:pt idx="47">
                  <c:v>7.939804772234282</c:v>
                </c:pt>
                <c:pt idx="48">
                  <c:v>8.174620390455498</c:v>
                </c:pt>
                <c:pt idx="49">
                  <c:v>8.403362255965326</c:v>
                </c:pt>
                <c:pt idx="50">
                  <c:v>8.656941431670281</c:v>
                </c:pt>
                <c:pt idx="51">
                  <c:v>8.860629067245122</c:v>
                </c:pt>
                <c:pt idx="52">
                  <c:v>9.05802603036877</c:v>
                </c:pt>
                <c:pt idx="53">
                  <c:v>9.308459869848176</c:v>
                </c:pt>
                <c:pt idx="54">
                  <c:v>9.590889370932753</c:v>
                </c:pt>
                <c:pt idx="55">
                  <c:v>9.848915401301426</c:v>
                </c:pt>
                <c:pt idx="56">
                  <c:v>10.16182212581345</c:v>
                </c:pt>
                <c:pt idx="57">
                  <c:v>10.48665943600876</c:v>
                </c:pt>
                <c:pt idx="58">
                  <c:v>10.84598698481566</c:v>
                </c:pt>
                <c:pt idx="59">
                  <c:v>11.21594360086768</c:v>
                </c:pt>
                <c:pt idx="60">
                  <c:v>11.60227765726681</c:v>
                </c:pt>
                <c:pt idx="61">
                  <c:v>11.99197396963122</c:v>
                </c:pt>
                <c:pt idx="62">
                  <c:v>12.17277657266817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[NIPATable.csv]Sheet1!$A$9</c:f>
              <c:strCache>
                <c:ptCount val="1"/>
                <c:pt idx="0">
                  <c:v>Goods and Services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xVal>
            <c:numRef>
              <c:f>[NIPATable.csv]Sheet1!$B$6:$BL$6</c:f>
              <c:numCache>
                <c:formatCode>General</c:formatCode>
                <c:ptCount val="63"/>
                <c:pt idx="0">
                  <c:v>1947.0</c:v>
                </c:pt>
                <c:pt idx="1">
                  <c:v>1948.0</c:v>
                </c:pt>
                <c:pt idx="2">
                  <c:v>1949.0</c:v>
                </c:pt>
                <c:pt idx="3">
                  <c:v>1950.0</c:v>
                </c:pt>
                <c:pt idx="4">
                  <c:v>1951.0</c:v>
                </c:pt>
                <c:pt idx="5">
                  <c:v>1952.0</c:v>
                </c:pt>
                <c:pt idx="6">
                  <c:v>1953.0</c:v>
                </c:pt>
                <c:pt idx="7">
                  <c:v>1954.0</c:v>
                </c:pt>
                <c:pt idx="8">
                  <c:v>1955.0</c:v>
                </c:pt>
                <c:pt idx="9">
                  <c:v>1956.0</c:v>
                </c:pt>
                <c:pt idx="10">
                  <c:v>1957.0</c:v>
                </c:pt>
                <c:pt idx="11">
                  <c:v>1958.0</c:v>
                </c:pt>
                <c:pt idx="12">
                  <c:v>1959.0</c:v>
                </c:pt>
                <c:pt idx="13">
                  <c:v>1960.0</c:v>
                </c:pt>
                <c:pt idx="14">
                  <c:v>1961.0</c:v>
                </c:pt>
                <c:pt idx="15">
                  <c:v>1962.0</c:v>
                </c:pt>
                <c:pt idx="16">
                  <c:v>1963.0</c:v>
                </c:pt>
                <c:pt idx="17">
                  <c:v>1964.0</c:v>
                </c:pt>
                <c:pt idx="18">
                  <c:v>1965.0</c:v>
                </c:pt>
                <c:pt idx="19">
                  <c:v>1966.0</c:v>
                </c:pt>
                <c:pt idx="20">
                  <c:v>1967.0</c:v>
                </c:pt>
                <c:pt idx="21">
                  <c:v>1968.0</c:v>
                </c:pt>
                <c:pt idx="22">
                  <c:v>1969.0</c:v>
                </c:pt>
                <c:pt idx="23">
                  <c:v>1970.0</c:v>
                </c:pt>
                <c:pt idx="24">
                  <c:v>1971.0</c:v>
                </c:pt>
                <c:pt idx="25">
                  <c:v>1972.0</c:v>
                </c:pt>
                <c:pt idx="26">
                  <c:v>1973.0</c:v>
                </c:pt>
                <c:pt idx="27">
                  <c:v>1974.0</c:v>
                </c:pt>
                <c:pt idx="28">
                  <c:v>1975.0</c:v>
                </c:pt>
                <c:pt idx="29">
                  <c:v>1976.0</c:v>
                </c:pt>
                <c:pt idx="30">
                  <c:v>1977.0</c:v>
                </c:pt>
                <c:pt idx="31">
                  <c:v>1978.0</c:v>
                </c:pt>
                <c:pt idx="32">
                  <c:v>1979.0</c:v>
                </c:pt>
                <c:pt idx="33">
                  <c:v>1980.0</c:v>
                </c:pt>
                <c:pt idx="34">
                  <c:v>1981.0</c:v>
                </c:pt>
                <c:pt idx="35">
                  <c:v>1982.0</c:v>
                </c:pt>
                <c:pt idx="36">
                  <c:v>1983.0</c:v>
                </c:pt>
                <c:pt idx="37">
                  <c:v>1984.0</c:v>
                </c:pt>
                <c:pt idx="38">
                  <c:v>1985.0</c:v>
                </c:pt>
                <c:pt idx="39">
                  <c:v>1986.0</c:v>
                </c:pt>
                <c:pt idx="40">
                  <c:v>1987.0</c:v>
                </c:pt>
                <c:pt idx="41">
                  <c:v>1988.0</c:v>
                </c:pt>
                <c:pt idx="42">
                  <c:v>1989.0</c:v>
                </c:pt>
                <c:pt idx="43">
                  <c:v>1990.0</c:v>
                </c:pt>
                <c:pt idx="44">
                  <c:v>1991.0</c:v>
                </c:pt>
                <c:pt idx="45">
                  <c:v>1992.0</c:v>
                </c:pt>
                <c:pt idx="46">
                  <c:v>1993.0</c:v>
                </c:pt>
                <c:pt idx="47">
                  <c:v>1994.0</c:v>
                </c:pt>
                <c:pt idx="48">
                  <c:v>1995.0</c:v>
                </c:pt>
                <c:pt idx="49">
                  <c:v>1996.0</c:v>
                </c:pt>
                <c:pt idx="50">
                  <c:v>1997.0</c:v>
                </c:pt>
                <c:pt idx="51">
                  <c:v>1998.0</c:v>
                </c:pt>
                <c:pt idx="52">
                  <c:v>1999.0</c:v>
                </c:pt>
                <c:pt idx="53">
                  <c:v>2000.0</c:v>
                </c:pt>
                <c:pt idx="54">
                  <c:v>2001.0</c:v>
                </c:pt>
                <c:pt idx="55">
                  <c:v>2002.0</c:v>
                </c:pt>
                <c:pt idx="56">
                  <c:v>2003.0</c:v>
                </c:pt>
                <c:pt idx="57">
                  <c:v>2004.0</c:v>
                </c:pt>
                <c:pt idx="58">
                  <c:v>2005.0</c:v>
                </c:pt>
                <c:pt idx="59">
                  <c:v>2006.0</c:v>
                </c:pt>
                <c:pt idx="60">
                  <c:v>2007.0</c:v>
                </c:pt>
                <c:pt idx="61">
                  <c:v>2008.0</c:v>
                </c:pt>
                <c:pt idx="62">
                  <c:v>2009.0</c:v>
                </c:pt>
              </c:numCache>
            </c:numRef>
          </c:xVal>
          <c:yVal>
            <c:numRef>
              <c:f>[NIPATable.csv]Sheet1!$B$9:$BL$9</c:f>
              <c:numCache>
                <c:formatCode>General</c:formatCode>
                <c:ptCount val="63"/>
                <c:pt idx="0">
                  <c:v>1.0</c:v>
                </c:pt>
                <c:pt idx="1">
                  <c:v>1.056562367266034</c:v>
                </c:pt>
                <c:pt idx="2">
                  <c:v>1.048492142149228</c:v>
                </c:pt>
                <c:pt idx="3">
                  <c:v>1.061093019963188</c:v>
                </c:pt>
                <c:pt idx="4">
                  <c:v>1.133300297324074</c:v>
                </c:pt>
                <c:pt idx="5">
                  <c:v>1.156519892396998</c:v>
                </c:pt>
                <c:pt idx="6">
                  <c:v>1.171952428146685</c:v>
                </c:pt>
                <c:pt idx="7">
                  <c:v>1.182004813818491</c:v>
                </c:pt>
                <c:pt idx="8">
                  <c:v>1.18674784086083</c:v>
                </c:pt>
                <c:pt idx="9">
                  <c:v>1.210533767520884</c:v>
                </c:pt>
                <c:pt idx="10">
                  <c:v>1.247345320685262</c:v>
                </c:pt>
                <c:pt idx="11">
                  <c:v>1.27672377176837</c:v>
                </c:pt>
                <c:pt idx="12">
                  <c:v>1.295837462834488</c:v>
                </c:pt>
                <c:pt idx="13">
                  <c:v>1.317145688800793</c:v>
                </c:pt>
                <c:pt idx="14">
                  <c:v>1.330950021237436</c:v>
                </c:pt>
                <c:pt idx="15">
                  <c:v>1.346665722780688</c:v>
                </c:pt>
                <c:pt idx="16">
                  <c:v>1.362381424323948</c:v>
                </c:pt>
                <c:pt idx="17">
                  <c:v>1.382344612770777</c:v>
                </c:pt>
                <c:pt idx="18">
                  <c:v>1.402378592666006</c:v>
                </c:pt>
                <c:pt idx="19">
                  <c:v>1.437986691207691</c:v>
                </c:pt>
                <c:pt idx="20">
                  <c:v>1.47416112133655</c:v>
                </c:pt>
                <c:pt idx="21">
                  <c:v>1.531643777431686</c:v>
                </c:pt>
                <c:pt idx="22">
                  <c:v>1.60101939685686</c:v>
                </c:pt>
                <c:pt idx="23">
                  <c:v>1.67591674925669</c:v>
                </c:pt>
                <c:pt idx="24">
                  <c:v>1.747132946340083</c:v>
                </c:pt>
                <c:pt idx="25">
                  <c:v>1.806951720232196</c:v>
                </c:pt>
                <c:pt idx="26">
                  <c:v>1.90436075322101</c:v>
                </c:pt>
                <c:pt idx="27">
                  <c:v>2.102718391618293</c:v>
                </c:pt>
                <c:pt idx="28">
                  <c:v>2.278351975081421</c:v>
                </c:pt>
                <c:pt idx="29">
                  <c:v>2.403369672943509</c:v>
                </c:pt>
                <c:pt idx="30">
                  <c:v>2.559464816650148</c:v>
                </c:pt>
                <c:pt idx="31">
                  <c:v>2.738708763981321</c:v>
                </c:pt>
                <c:pt idx="32">
                  <c:v>2.981594223417811</c:v>
                </c:pt>
                <c:pt idx="33">
                  <c:v>3.301783944499504</c:v>
                </c:pt>
                <c:pt idx="34">
                  <c:v>3.596913492850064</c:v>
                </c:pt>
                <c:pt idx="35">
                  <c:v>3.795483505592525</c:v>
                </c:pt>
                <c:pt idx="36">
                  <c:v>3.958870168483647</c:v>
                </c:pt>
                <c:pt idx="37">
                  <c:v>4.108594081834914</c:v>
                </c:pt>
                <c:pt idx="38">
                  <c:v>4.243097833781683</c:v>
                </c:pt>
                <c:pt idx="39">
                  <c:v>4.3465241398839</c:v>
                </c:pt>
                <c:pt idx="40">
                  <c:v>4.50155741186467</c:v>
                </c:pt>
                <c:pt idx="41">
                  <c:v>4.680801359195768</c:v>
                </c:pt>
                <c:pt idx="42">
                  <c:v>4.884185190428965</c:v>
                </c:pt>
                <c:pt idx="43">
                  <c:v>5.107390627212228</c:v>
                </c:pt>
                <c:pt idx="44">
                  <c:v>5.292014724621265</c:v>
                </c:pt>
                <c:pt idx="45">
                  <c:v>5.447685119637548</c:v>
                </c:pt>
                <c:pt idx="46">
                  <c:v>5.567251875973382</c:v>
                </c:pt>
                <c:pt idx="47">
                  <c:v>5.682075605266878</c:v>
                </c:pt>
                <c:pt idx="48">
                  <c:v>5.807801217612885</c:v>
                </c:pt>
                <c:pt idx="49">
                  <c:v>5.934163952994481</c:v>
                </c:pt>
                <c:pt idx="50">
                  <c:v>6.045235735523153</c:v>
                </c:pt>
                <c:pt idx="51">
                  <c:v>6.102718391618287</c:v>
                </c:pt>
                <c:pt idx="52">
                  <c:v>6.201047713436238</c:v>
                </c:pt>
                <c:pt idx="53">
                  <c:v>6.355443862381424</c:v>
                </c:pt>
                <c:pt idx="54">
                  <c:v>6.476568030581912</c:v>
                </c:pt>
                <c:pt idx="55">
                  <c:v>6.564915758176332</c:v>
                </c:pt>
                <c:pt idx="56">
                  <c:v>6.698428429845675</c:v>
                </c:pt>
                <c:pt idx="57">
                  <c:v>6.873708056066827</c:v>
                </c:pt>
                <c:pt idx="58">
                  <c:v>7.079144839303408</c:v>
                </c:pt>
                <c:pt idx="59">
                  <c:v>7.273538156590687</c:v>
                </c:pt>
                <c:pt idx="60">
                  <c:v>7.473028458162278</c:v>
                </c:pt>
                <c:pt idx="61">
                  <c:v>7.720586153192695</c:v>
                </c:pt>
                <c:pt idx="62">
                  <c:v>7.734532068526091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9880552"/>
        <c:axId val="770029048"/>
      </c:scatterChart>
      <c:valAx>
        <c:axId val="769880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70029048"/>
        <c:crosses val="autoZero"/>
        <c:crossBetween val="midCat"/>
      </c:valAx>
      <c:valAx>
        <c:axId val="7700290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Price, 1947=1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69880552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Affordability Using</a:t>
            </a:r>
            <a:r>
              <a:rPr lang="en-US" sz="2400" baseline="0" dirty="0"/>
              <a:t> GDP per Capita, Public Institutions, 1970-</a:t>
            </a:r>
            <a:r>
              <a:rPr lang="en-US" sz="2400" baseline="0" dirty="0" smtClean="0"/>
              <a:t>2008           </a:t>
            </a:r>
            <a:endParaRPr lang="en-US" sz="240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Sheet2!$N$1</c:f>
              <c:strCache>
                <c:ptCount val="1"/>
                <c:pt idx="0">
                  <c:v>Public Affordability</c:v>
                </c:pt>
              </c:strCache>
            </c:strRef>
          </c:tx>
          <c:xVal>
            <c:numRef>
              <c:f>Sheet2!$M$2:$M$40</c:f>
              <c:numCache>
                <c:formatCode>General</c:formatCode>
                <c:ptCount val="39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 formatCode="@">
                  <c:v>2003.0</c:v>
                </c:pt>
                <c:pt idx="34" formatCode="@">
                  <c:v>2004.0</c:v>
                </c:pt>
                <c:pt idx="35" formatCode="@">
                  <c:v>2005.0</c:v>
                </c:pt>
                <c:pt idx="36" formatCode="@">
                  <c:v>2006.0</c:v>
                </c:pt>
                <c:pt idx="37" formatCode="@">
                  <c:v>2007.0</c:v>
                </c:pt>
                <c:pt idx="38" formatCode="@">
                  <c:v>2008.0</c:v>
                </c:pt>
              </c:numCache>
            </c:numRef>
          </c:xVal>
          <c:yVal>
            <c:numRef>
              <c:f>Sheet2!$N$2:$N$40</c:f>
              <c:numCache>
                <c:formatCode>#,##0</c:formatCode>
                <c:ptCount val="39"/>
                <c:pt idx="0">
                  <c:v>19461.85726025146</c:v>
                </c:pt>
                <c:pt idx="1">
                  <c:v>19844.43813101668</c:v>
                </c:pt>
                <c:pt idx="2">
                  <c:v>20693.48868965001</c:v>
                </c:pt>
                <c:pt idx="3">
                  <c:v>21708.45464884844</c:v>
                </c:pt>
                <c:pt idx="4">
                  <c:v>21399.82502443792</c:v>
                </c:pt>
                <c:pt idx="5">
                  <c:v>21276.94123425917</c:v>
                </c:pt>
                <c:pt idx="6">
                  <c:v>22316.93414792083</c:v>
                </c:pt>
                <c:pt idx="7">
                  <c:v>23108.23407352512</c:v>
                </c:pt>
                <c:pt idx="8">
                  <c:v>24195.77024854704</c:v>
                </c:pt>
                <c:pt idx="9">
                  <c:v>24738.21736152336</c:v>
                </c:pt>
                <c:pt idx="10">
                  <c:v>24401.10504069804</c:v>
                </c:pt>
                <c:pt idx="11">
                  <c:v>24790.15400803515</c:v>
                </c:pt>
                <c:pt idx="12">
                  <c:v>23971.56243350945</c:v>
                </c:pt>
                <c:pt idx="13">
                  <c:v>24778.83292860611</c:v>
                </c:pt>
                <c:pt idx="14">
                  <c:v>26308.45689352526</c:v>
                </c:pt>
                <c:pt idx="15">
                  <c:v>27114.4174725774</c:v>
                </c:pt>
                <c:pt idx="16">
                  <c:v>27757.03284596212</c:v>
                </c:pt>
                <c:pt idx="17">
                  <c:v>28432.71017757135</c:v>
                </c:pt>
                <c:pt idx="18">
                  <c:v>29284.33681353102</c:v>
                </c:pt>
                <c:pt idx="19">
                  <c:v>30052.12531439987</c:v>
                </c:pt>
                <c:pt idx="20">
                  <c:v>30258.49505964408</c:v>
                </c:pt>
                <c:pt idx="21">
                  <c:v>29713.77322784131</c:v>
                </c:pt>
                <c:pt idx="22">
                  <c:v>30157.84020470508</c:v>
                </c:pt>
                <c:pt idx="23">
                  <c:v>30436.84723464044</c:v>
                </c:pt>
                <c:pt idx="24">
                  <c:v>31188.67800850637</c:v>
                </c:pt>
                <c:pt idx="25">
                  <c:v>31534.35200843071</c:v>
                </c:pt>
                <c:pt idx="26">
                  <c:v>32285.71837083175</c:v>
                </c:pt>
                <c:pt idx="27">
                  <c:v>33358.49099588789</c:v>
                </c:pt>
                <c:pt idx="28">
                  <c:v>34354.47522901478</c:v>
                </c:pt>
                <c:pt idx="29">
                  <c:v>35524.81479007854</c:v>
                </c:pt>
                <c:pt idx="30">
                  <c:v>36467.47873719328</c:v>
                </c:pt>
                <c:pt idx="31">
                  <c:v>36363.14381606357</c:v>
                </c:pt>
                <c:pt idx="32">
                  <c:v>36503.45646231941</c:v>
                </c:pt>
                <c:pt idx="33">
                  <c:v>36966.53350285356</c:v>
                </c:pt>
                <c:pt idx="34">
                  <c:v>37707.3734159516</c:v>
                </c:pt>
                <c:pt idx="35">
                  <c:v>38331.81242911491</c:v>
                </c:pt>
                <c:pt idx="36">
                  <c:v>38972.71397228666</c:v>
                </c:pt>
                <c:pt idx="37">
                  <c:v>39308.672670518</c:v>
                </c:pt>
                <c:pt idx="38">
                  <c:v>39298.60190448404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279896"/>
        <c:axId val="115282952"/>
      </c:scatterChart>
      <c:valAx>
        <c:axId val="11527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5282952"/>
        <c:crosses val="autoZero"/>
        <c:crossBetween val="midCat"/>
      </c:valAx>
      <c:valAx>
        <c:axId val="1152829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Affordability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52798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Affordability, Median Income, Average Published Tuition, Average Net Tuition, Public 4-year Institutions, 1996-2010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Sheet6!$R$32</c:f>
              <c:strCache>
                <c:ptCount val="1"/>
                <c:pt idx="0">
                  <c:v>Published Tuition</c:v>
                </c:pt>
              </c:strCache>
            </c:strRef>
          </c:tx>
          <c:xVal>
            <c:numRef>
              <c:f>Sheet6!$Q$33:$Q$47</c:f>
              <c:numCache>
                <c:formatCode>General</c:formatCode>
                <c:ptCount val="15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</c:numCache>
            </c:numRef>
          </c:xVal>
          <c:yVal>
            <c:numRef>
              <c:f>Sheet6!$R$33:$R$47</c:f>
              <c:numCache>
                <c:formatCode>"$"#,##0</c:formatCode>
                <c:ptCount val="15"/>
                <c:pt idx="0">
                  <c:v>46792.76193630572</c:v>
                </c:pt>
                <c:pt idx="1">
                  <c:v>47708.74523364486</c:v>
                </c:pt>
                <c:pt idx="2">
                  <c:v>49339.51574754903</c:v>
                </c:pt>
                <c:pt idx="3">
                  <c:v>50593.69953209359</c:v>
                </c:pt>
                <c:pt idx="4">
                  <c:v>50308.5230324074</c:v>
                </c:pt>
                <c:pt idx="5">
                  <c:v>48957.7984</c:v>
                </c:pt>
                <c:pt idx="6">
                  <c:v>48058.92336479732</c:v>
                </c:pt>
                <c:pt idx="7">
                  <c:v>47506.36321914084</c:v>
                </c:pt>
                <c:pt idx="8">
                  <c:v>46772.92475184794</c:v>
                </c:pt>
                <c:pt idx="9">
                  <c:v>47212.2444831115</c:v>
                </c:pt>
                <c:pt idx="10">
                  <c:v>47071.87381818183</c:v>
                </c:pt>
                <c:pt idx="11">
                  <c:v>47772.66839174267</c:v>
                </c:pt>
                <c:pt idx="12">
                  <c:v>44887.0653</c:v>
                </c:pt>
                <c:pt idx="13">
                  <c:v>44820.41873035184</c:v>
                </c:pt>
                <c:pt idx="14">
                  <c:v>43351.8040825688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Sheet6!$S$32</c:f>
              <c:strCache>
                <c:ptCount val="1"/>
                <c:pt idx="0">
                  <c:v>Net Tution</c:v>
                </c:pt>
              </c:strCache>
            </c:strRef>
          </c:tx>
          <c:xVal>
            <c:numRef>
              <c:f>Sheet6!$Q$33:$Q$47</c:f>
              <c:numCache>
                <c:formatCode>General</c:formatCode>
                <c:ptCount val="15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</c:numCache>
            </c:numRef>
          </c:xVal>
          <c:yVal>
            <c:numRef>
              <c:f>Sheet6!$S$33:$S$47</c:f>
              <c:numCache>
                <c:formatCode>"$"#,##0</c:formatCode>
                <c:ptCount val="15"/>
                <c:pt idx="0">
                  <c:v>49162.76193630572</c:v>
                </c:pt>
                <c:pt idx="1">
                  <c:v>50338.74523364486</c:v>
                </c:pt>
                <c:pt idx="2">
                  <c:v>52329.51574754903</c:v>
                </c:pt>
                <c:pt idx="3">
                  <c:v>53703.69953209359</c:v>
                </c:pt>
                <c:pt idx="4">
                  <c:v>53558.5230324074</c:v>
                </c:pt>
                <c:pt idx="5">
                  <c:v>52417.7984</c:v>
                </c:pt>
                <c:pt idx="6">
                  <c:v>51728.92336479732</c:v>
                </c:pt>
                <c:pt idx="7">
                  <c:v>51356.36321914084</c:v>
                </c:pt>
                <c:pt idx="8">
                  <c:v>50762.92475184794</c:v>
                </c:pt>
                <c:pt idx="9">
                  <c:v>51222.2444831115</c:v>
                </c:pt>
                <c:pt idx="10">
                  <c:v>51191.87381818183</c:v>
                </c:pt>
                <c:pt idx="11">
                  <c:v>52052.66839174267</c:v>
                </c:pt>
                <c:pt idx="12">
                  <c:v>49347.0653</c:v>
                </c:pt>
                <c:pt idx="13">
                  <c:v>50190.41873035184</c:v>
                </c:pt>
                <c:pt idx="14">
                  <c:v>49051.8040825688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216920"/>
        <c:axId val="115219976"/>
      </c:scatterChart>
      <c:valAx>
        <c:axId val="11521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5219976"/>
        <c:crosses val="autoZero"/>
        <c:crossBetween val="midCat"/>
      </c:valAx>
      <c:valAx>
        <c:axId val="1152199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Affordability</a:t>
                </a:r>
              </a:p>
            </c:rich>
          </c:tx>
          <c:layout/>
          <c:overlay val="0"/>
        </c:title>
        <c:numFmt formatCode="&quot;$&quot;#,##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5216920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State Support for Higher Education per 1,000 of State Personal Income, 1961-2010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Effort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xVal>
            <c:numRef>
              <c:f>Sheet1!$A$2:$A$51</c:f>
              <c:numCache>
                <c:formatCode>General</c:formatCode>
                <c:ptCount val="50"/>
                <c:pt idx="0">
                  <c:v>1962.0</c:v>
                </c:pt>
                <c:pt idx="1">
                  <c:v>1963.0</c:v>
                </c:pt>
                <c:pt idx="2">
                  <c:v>1964.0</c:v>
                </c:pt>
                <c:pt idx="3">
                  <c:v>1965.0</c:v>
                </c:pt>
                <c:pt idx="4">
                  <c:v>1966.0</c:v>
                </c:pt>
                <c:pt idx="5">
                  <c:v>1967.0</c:v>
                </c:pt>
                <c:pt idx="6">
                  <c:v>1968.0</c:v>
                </c:pt>
                <c:pt idx="7">
                  <c:v>1969.0</c:v>
                </c:pt>
                <c:pt idx="8">
                  <c:v>1970.0</c:v>
                </c:pt>
                <c:pt idx="9">
                  <c:v>1971.0</c:v>
                </c:pt>
                <c:pt idx="10">
                  <c:v>1972.0</c:v>
                </c:pt>
                <c:pt idx="11">
                  <c:v>1973.0</c:v>
                </c:pt>
                <c:pt idx="12">
                  <c:v>1974.0</c:v>
                </c:pt>
                <c:pt idx="13">
                  <c:v>1975.0</c:v>
                </c:pt>
                <c:pt idx="14">
                  <c:v>1976.0</c:v>
                </c:pt>
                <c:pt idx="15">
                  <c:v>1977.0</c:v>
                </c:pt>
                <c:pt idx="16">
                  <c:v>1978.0</c:v>
                </c:pt>
                <c:pt idx="17">
                  <c:v>1979.0</c:v>
                </c:pt>
                <c:pt idx="18">
                  <c:v>1980.0</c:v>
                </c:pt>
                <c:pt idx="19">
                  <c:v>1981.0</c:v>
                </c:pt>
                <c:pt idx="20">
                  <c:v>1982.0</c:v>
                </c:pt>
                <c:pt idx="21">
                  <c:v>1983.0</c:v>
                </c:pt>
                <c:pt idx="22">
                  <c:v>1984.0</c:v>
                </c:pt>
                <c:pt idx="23">
                  <c:v>1985.0</c:v>
                </c:pt>
                <c:pt idx="24">
                  <c:v>1986.0</c:v>
                </c:pt>
                <c:pt idx="25">
                  <c:v>1987.0</c:v>
                </c:pt>
                <c:pt idx="26">
                  <c:v>1988.0</c:v>
                </c:pt>
                <c:pt idx="27">
                  <c:v>1989.0</c:v>
                </c:pt>
                <c:pt idx="28">
                  <c:v>1990.0</c:v>
                </c:pt>
                <c:pt idx="29">
                  <c:v>1991.0</c:v>
                </c:pt>
                <c:pt idx="30">
                  <c:v>1992.0</c:v>
                </c:pt>
                <c:pt idx="31">
                  <c:v>1993.0</c:v>
                </c:pt>
                <c:pt idx="32">
                  <c:v>1994.0</c:v>
                </c:pt>
                <c:pt idx="33">
                  <c:v>1995.0</c:v>
                </c:pt>
                <c:pt idx="34">
                  <c:v>1996.0</c:v>
                </c:pt>
                <c:pt idx="35">
                  <c:v>1997.0</c:v>
                </c:pt>
                <c:pt idx="36">
                  <c:v>1998.0</c:v>
                </c:pt>
                <c:pt idx="37">
                  <c:v>1999.0</c:v>
                </c:pt>
                <c:pt idx="38">
                  <c:v>2000.0</c:v>
                </c:pt>
                <c:pt idx="39">
                  <c:v>2001.0</c:v>
                </c:pt>
                <c:pt idx="40">
                  <c:v>2002.0</c:v>
                </c:pt>
                <c:pt idx="41">
                  <c:v>2003.0</c:v>
                </c:pt>
                <c:pt idx="42">
                  <c:v>2004.0</c:v>
                </c:pt>
                <c:pt idx="43">
                  <c:v>2005.0</c:v>
                </c:pt>
                <c:pt idx="44">
                  <c:v>2006.0</c:v>
                </c:pt>
                <c:pt idx="45">
                  <c:v>2007.0</c:v>
                </c:pt>
                <c:pt idx="46">
                  <c:v>2008.0</c:v>
                </c:pt>
                <c:pt idx="47">
                  <c:v>2009.0</c:v>
                </c:pt>
                <c:pt idx="48">
                  <c:v>2010.0</c:v>
                </c:pt>
                <c:pt idx="49">
                  <c:v>2011.0</c:v>
                </c:pt>
              </c:numCache>
            </c:numRef>
          </c:xVal>
          <c:yVal>
            <c:numRef>
              <c:f>Sheet1!$B$2:$B$51</c:f>
              <c:numCache>
                <c:formatCode>General</c:formatCode>
                <c:ptCount val="50"/>
                <c:pt idx="0">
                  <c:v>4.189999999999999</c:v>
                </c:pt>
                <c:pt idx="1">
                  <c:v>4.45</c:v>
                </c:pt>
                <c:pt idx="2">
                  <c:v>4.63</c:v>
                </c:pt>
                <c:pt idx="3">
                  <c:v>5.14</c:v>
                </c:pt>
                <c:pt idx="4">
                  <c:v>6.0</c:v>
                </c:pt>
                <c:pt idx="5">
                  <c:v>6.44</c:v>
                </c:pt>
                <c:pt idx="6">
                  <c:v>7.4</c:v>
                </c:pt>
                <c:pt idx="7">
                  <c:v>7.9</c:v>
                </c:pt>
                <c:pt idx="8">
                  <c:v>8.8</c:v>
                </c:pt>
                <c:pt idx="9">
                  <c:v>9.04</c:v>
                </c:pt>
                <c:pt idx="10">
                  <c:v>9.29</c:v>
                </c:pt>
                <c:pt idx="11">
                  <c:v>9.49</c:v>
                </c:pt>
                <c:pt idx="12">
                  <c:v>9.96</c:v>
                </c:pt>
                <c:pt idx="13">
                  <c:v>10.22</c:v>
                </c:pt>
                <c:pt idx="14">
                  <c:v>10.56</c:v>
                </c:pt>
                <c:pt idx="15">
                  <c:v>10.47</c:v>
                </c:pt>
                <c:pt idx="16">
                  <c:v>10.56</c:v>
                </c:pt>
                <c:pt idx="17">
                  <c:v>10.52</c:v>
                </c:pt>
                <c:pt idx="18">
                  <c:v>10.42</c:v>
                </c:pt>
                <c:pt idx="19">
                  <c:v>10.16</c:v>
                </c:pt>
                <c:pt idx="20">
                  <c:v>9.97</c:v>
                </c:pt>
                <c:pt idx="21">
                  <c:v>9.41</c:v>
                </c:pt>
                <c:pt idx="22">
                  <c:v>9.42</c:v>
                </c:pt>
                <c:pt idx="23">
                  <c:v>9.47</c:v>
                </c:pt>
                <c:pt idx="24">
                  <c:v>9.41</c:v>
                </c:pt>
                <c:pt idx="25">
                  <c:v>9.28</c:v>
                </c:pt>
                <c:pt idx="26">
                  <c:v>9.33</c:v>
                </c:pt>
                <c:pt idx="27">
                  <c:v>9.28</c:v>
                </c:pt>
                <c:pt idx="28">
                  <c:v>9.25</c:v>
                </c:pt>
                <c:pt idx="29">
                  <c:v>8.729999999999998</c:v>
                </c:pt>
                <c:pt idx="30">
                  <c:v>8.239999999999998</c:v>
                </c:pt>
                <c:pt idx="31">
                  <c:v>7.859999999999998</c:v>
                </c:pt>
                <c:pt idx="32">
                  <c:v>7.67</c:v>
                </c:pt>
                <c:pt idx="33">
                  <c:v>7.68</c:v>
                </c:pt>
                <c:pt idx="34">
                  <c:v>7.58</c:v>
                </c:pt>
                <c:pt idx="35">
                  <c:v>7.55</c:v>
                </c:pt>
                <c:pt idx="36">
                  <c:v>7.609999999999998</c:v>
                </c:pt>
                <c:pt idx="37">
                  <c:v>7.7</c:v>
                </c:pt>
                <c:pt idx="38">
                  <c:v>7.649999999999998</c:v>
                </c:pt>
                <c:pt idx="39">
                  <c:v>7.84</c:v>
                </c:pt>
                <c:pt idx="40">
                  <c:v>7.51</c:v>
                </c:pt>
                <c:pt idx="41">
                  <c:v>7.35</c:v>
                </c:pt>
                <c:pt idx="42">
                  <c:v>6.619999999999996</c:v>
                </c:pt>
                <c:pt idx="43">
                  <c:v>6.59</c:v>
                </c:pt>
                <c:pt idx="44">
                  <c:v>6.659999999999996</c:v>
                </c:pt>
                <c:pt idx="45">
                  <c:v>6.71</c:v>
                </c:pt>
                <c:pt idx="46">
                  <c:v>6.59</c:v>
                </c:pt>
                <c:pt idx="47">
                  <c:v>6.5</c:v>
                </c:pt>
                <c:pt idx="48">
                  <c:v>6.149999999999999</c:v>
                </c:pt>
                <c:pt idx="49">
                  <c:v>6.109999999999999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268440"/>
        <c:axId val="130274648"/>
      </c:scatterChart>
      <c:valAx>
        <c:axId val="130268440"/>
        <c:scaling>
          <c:orientation val="minMax"/>
          <c:max val="2012.0"/>
          <c:min val="1960.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0274648"/>
        <c:crosses val="autoZero"/>
        <c:crossBetween val="midCat"/>
      </c:valAx>
      <c:valAx>
        <c:axId val="13027464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Dollars</a:t>
                </a:r>
                <a:r>
                  <a:rPr lang="en-US" sz="1600" baseline="0"/>
                  <a:t> per $1,000</a:t>
                </a:r>
                <a:endParaRPr lang="en-US" sz="160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30268440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Who</a:t>
            </a:r>
            <a:r>
              <a:rPr lang="en-US" sz="2800" baseline="0" dirty="0" smtClean="0"/>
              <a:t> Pays the College Bill?  </a:t>
            </a:r>
            <a:r>
              <a:rPr lang="en-US" sz="2800" dirty="0" smtClean="0"/>
              <a:t>1958 </a:t>
            </a:r>
            <a:r>
              <a:rPr lang="en-US" sz="2800" dirty="0"/>
              <a:t>- 2010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  Federal 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</c:spPr>
          </c:marker>
          <c:xVal>
            <c:numRef>
              <c:f>Sheet1!$B$6:$BA$6</c:f>
              <c:numCache>
                <c:formatCode>General</c:formatCode>
                <c:ptCount val="52"/>
                <c:pt idx="0">
                  <c:v>1959.0</c:v>
                </c:pt>
                <c:pt idx="1">
                  <c:v>1960.0</c:v>
                </c:pt>
                <c:pt idx="2">
                  <c:v>1961.0</c:v>
                </c:pt>
                <c:pt idx="3">
                  <c:v>1962.0</c:v>
                </c:pt>
                <c:pt idx="4">
                  <c:v>1963.0</c:v>
                </c:pt>
                <c:pt idx="5">
                  <c:v>1964.0</c:v>
                </c:pt>
                <c:pt idx="6">
                  <c:v>1965.0</c:v>
                </c:pt>
                <c:pt idx="7">
                  <c:v>1966.0</c:v>
                </c:pt>
                <c:pt idx="8">
                  <c:v>1967.0</c:v>
                </c:pt>
                <c:pt idx="9">
                  <c:v>1968.0</c:v>
                </c:pt>
                <c:pt idx="10">
                  <c:v>1969.0</c:v>
                </c:pt>
                <c:pt idx="11">
                  <c:v>1970.0</c:v>
                </c:pt>
                <c:pt idx="12">
                  <c:v>1971.0</c:v>
                </c:pt>
                <c:pt idx="13">
                  <c:v>1972.0</c:v>
                </c:pt>
                <c:pt idx="14">
                  <c:v>1973.0</c:v>
                </c:pt>
                <c:pt idx="15">
                  <c:v>1974.0</c:v>
                </c:pt>
                <c:pt idx="16">
                  <c:v>1975.0</c:v>
                </c:pt>
                <c:pt idx="17">
                  <c:v>1976.0</c:v>
                </c:pt>
                <c:pt idx="18">
                  <c:v>1977.0</c:v>
                </c:pt>
                <c:pt idx="19">
                  <c:v>1978.0</c:v>
                </c:pt>
                <c:pt idx="20">
                  <c:v>1979.0</c:v>
                </c:pt>
                <c:pt idx="21">
                  <c:v>1980.0</c:v>
                </c:pt>
                <c:pt idx="22">
                  <c:v>1981.0</c:v>
                </c:pt>
                <c:pt idx="23">
                  <c:v>1982.0</c:v>
                </c:pt>
                <c:pt idx="24">
                  <c:v>1983.0</c:v>
                </c:pt>
                <c:pt idx="25">
                  <c:v>1984.0</c:v>
                </c:pt>
                <c:pt idx="26">
                  <c:v>1985.0</c:v>
                </c:pt>
                <c:pt idx="27">
                  <c:v>1986.0</c:v>
                </c:pt>
                <c:pt idx="28">
                  <c:v>1987.0</c:v>
                </c:pt>
                <c:pt idx="29">
                  <c:v>1988.0</c:v>
                </c:pt>
                <c:pt idx="30">
                  <c:v>1989.0</c:v>
                </c:pt>
                <c:pt idx="31">
                  <c:v>1990.0</c:v>
                </c:pt>
                <c:pt idx="32">
                  <c:v>1991.0</c:v>
                </c:pt>
                <c:pt idx="33">
                  <c:v>1992.0</c:v>
                </c:pt>
                <c:pt idx="34">
                  <c:v>1993.0</c:v>
                </c:pt>
                <c:pt idx="35">
                  <c:v>1994.0</c:v>
                </c:pt>
                <c:pt idx="36">
                  <c:v>1995.0</c:v>
                </c:pt>
                <c:pt idx="37">
                  <c:v>1996.0</c:v>
                </c:pt>
                <c:pt idx="38">
                  <c:v>1997.0</c:v>
                </c:pt>
                <c:pt idx="39">
                  <c:v>1998.0</c:v>
                </c:pt>
                <c:pt idx="40">
                  <c:v>1999.0</c:v>
                </c:pt>
                <c:pt idx="41">
                  <c:v>2000.0</c:v>
                </c:pt>
                <c:pt idx="42">
                  <c:v>2001.0</c:v>
                </c:pt>
                <c:pt idx="43">
                  <c:v>2002.0</c:v>
                </c:pt>
                <c:pt idx="44">
                  <c:v>2003.0</c:v>
                </c:pt>
                <c:pt idx="45">
                  <c:v>2004.0</c:v>
                </c:pt>
                <c:pt idx="46">
                  <c:v>2005.0</c:v>
                </c:pt>
                <c:pt idx="47">
                  <c:v>2006.0</c:v>
                </c:pt>
                <c:pt idx="48">
                  <c:v>2007.0</c:v>
                </c:pt>
                <c:pt idx="49">
                  <c:v>2008.0</c:v>
                </c:pt>
                <c:pt idx="50">
                  <c:v>2009.0</c:v>
                </c:pt>
                <c:pt idx="51">
                  <c:v>2010.0</c:v>
                </c:pt>
              </c:numCache>
            </c:numRef>
          </c:xVal>
          <c:yVal>
            <c:numRef>
              <c:f>Sheet1!$B$7:$BA$7</c:f>
              <c:numCache>
                <c:formatCode>General</c:formatCode>
                <c:ptCount val="52"/>
                <c:pt idx="0">
                  <c:v>0.0</c:v>
                </c:pt>
                <c:pt idx="1">
                  <c:v>5.405405405405405</c:v>
                </c:pt>
                <c:pt idx="2">
                  <c:v>5.128205128205128</c:v>
                </c:pt>
                <c:pt idx="3">
                  <c:v>6.666666666666667</c:v>
                </c:pt>
                <c:pt idx="4">
                  <c:v>6.0</c:v>
                </c:pt>
                <c:pt idx="5">
                  <c:v>5.357142857142845</c:v>
                </c:pt>
                <c:pt idx="6">
                  <c:v>7.575757575757576</c:v>
                </c:pt>
                <c:pt idx="7">
                  <c:v>8.974358974358971</c:v>
                </c:pt>
                <c:pt idx="8">
                  <c:v>11.70212765957447</c:v>
                </c:pt>
                <c:pt idx="9">
                  <c:v>8.653846153846156</c:v>
                </c:pt>
                <c:pt idx="10">
                  <c:v>7.627118644067774</c:v>
                </c:pt>
                <c:pt idx="11">
                  <c:v>8.571428571428571</c:v>
                </c:pt>
                <c:pt idx="12">
                  <c:v>8.176100628930815</c:v>
                </c:pt>
                <c:pt idx="13">
                  <c:v>7.428571428571429</c:v>
                </c:pt>
                <c:pt idx="14">
                  <c:v>6.282722513089005</c:v>
                </c:pt>
                <c:pt idx="15">
                  <c:v>6.046511627906964</c:v>
                </c:pt>
                <c:pt idx="16">
                  <c:v>7.142857142857144</c:v>
                </c:pt>
                <c:pt idx="17">
                  <c:v>8.80281690140846</c:v>
                </c:pt>
                <c:pt idx="18">
                  <c:v>9.61538461538463</c:v>
                </c:pt>
                <c:pt idx="19">
                  <c:v>9.523809523809523</c:v>
                </c:pt>
                <c:pt idx="20">
                  <c:v>10.90425531914895</c:v>
                </c:pt>
                <c:pt idx="21">
                  <c:v>12.79069767441861</c:v>
                </c:pt>
                <c:pt idx="22">
                  <c:v>13.46938775510204</c:v>
                </c:pt>
                <c:pt idx="23">
                  <c:v>10.83650190114068</c:v>
                </c:pt>
                <c:pt idx="24">
                  <c:v>12.01413427561837</c:v>
                </c:pt>
                <c:pt idx="25">
                  <c:v>10.72026800670016</c:v>
                </c:pt>
                <c:pt idx="26">
                  <c:v>10.70336391437309</c:v>
                </c:pt>
                <c:pt idx="27">
                  <c:v>9.81240981240982</c:v>
                </c:pt>
                <c:pt idx="28">
                  <c:v>9.47802197802198</c:v>
                </c:pt>
                <c:pt idx="29">
                  <c:v>9.63244613434729</c:v>
                </c:pt>
                <c:pt idx="30">
                  <c:v>10.93210586881473</c:v>
                </c:pt>
                <c:pt idx="31">
                  <c:v>9.935897435897436</c:v>
                </c:pt>
                <c:pt idx="32">
                  <c:v>9.605662285136501</c:v>
                </c:pt>
                <c:pt idx="33">
                  <c:v>9.94208494208495</c:v>
                </c:pt>
                <c:pt idx="34">
                  <c:v>10.58718861209964</c:v>
                </c:pt>
                <c:pt idx="35">
                  <c:v>9.51979780960406</c:v>
                </c:pt>
                <c:pt idx="36">
                  <c:v>9.630818619582665</c:v>
                </c:pt>
                <c:pt idx="37">
                  <c:v>9.04214559386975</c:v>
                </c:pt>
                <c:pt idx="38">
                  <c:v>9.053826031860976</c:v>
                </c:pt>
                <c:pt idx="39">
                  <c:v>9.644467692828145</c:v>
                </c:pt>
                <c:pt idx="40">
                  <c:v>9.786117346938768</c:v>
                </c:pt>
                <c:pt idx="41">
                  <c:v>8.748592316855271</c:v>
                </c:pt>
                <c:pt idx="42">
                  <c:v>9.08265733401707</c:v>
                </c:pt>
                <c:pt idx="43">
                  <c:v>10.21571280289636</c:v>
                </c:pt>
                <c:pt idx="44">
                  <c:v>10.0849411171184</c:v>
                </c:pt>
                <c:pt idx="45">
                  <c:v>10.13770790672746</c:v>
                </c:pt>
                <c:pt idx="46">
                  <c:v>9.945460888827374</c:v>
                </c:pt>
                <c:pt idx="47">
                  <c:v>9.142014495901168</c:v>
                </c:pt>
                <c:pt idx="48">
                  <c:v>9.274885630590548</c:v>
                </c:pt>
                <c:pt idx="49">
                  <c:v>10.06240254559115</c:v>
                </c:pt>
                <c:pt idx="50">
                  <c:v>12.51654985030257</c:v>
                </c:pt>
                <c:pt idx="51">
                  <c:v>15.41796465440776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  State and Local 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pPr>
              <a:solidFill>
                <a:srgbClr val="C0504D">
                  <a:lumMod val="60000"/>
                  <a:lumOff val="40000"/>
                </a:srgbClr>
              </a:solidFill>
            </c:spPr>
          </c:marker>
          <c:xVal>
            <c:numRef>
              <c:f>Sheet1!$B$6:$BA$6</c:f>
              <c:numCache>
                <c:formatCode>General</c:formatCode>
                <c:ptCount val="52"/>
                <c:pt idx="0">
                  <c:v>1959.0</c:v>
                </c:pt>
                <c:pt idx="1">
                  <c:v>1960.0</c:v>
                </c:pt>
                <c:pt idx="2">
                  <c:v>1961.0</c:v>
                </c:pt>
                <c:pt idx="3">
                  <c:v>1962.0</c:v>
                </c:pt>
                <c:pt idx="4">
                  <c:v>1963.0</c:v>
                </c:pt>
                <c:pt idx="5">
                  <c:v>1964.0</c:v>
                </c:pt>
                <c:pt idx="6">
                  <c:v>1965.0</c:v>
                </c:pt>
                <c:pt idx="7">
                  <c:v>1966.0</c:v>
                </c:pt>
                <c:pt idx="8">
                  <c:v>1967.0</c:v>
                </c:pt>
                <c:pt idx="9">
                  <c:v>1968.0</c:v>
                </c:pt>
                <c:pt idx="10">
                  <c:v>1969.0</c:v>
                </c:pt>
                <c:pt idx="11">
                  <c:v>1970.0</c:v>
                </c:pt>
                <c:pt idx="12">
                  <c:v>1971.0</c:v>
                </c:pt>
                <c:pt idx="13">
                  <c:v>1972.0</c:v>
                </c:pt>
                <c:pt idx="14">
                  <c:v>1973.0</c:v>
                </c:pt>
                <c:pt idx="15">
                  <c:v>1974.0</c:v>
                </c:pt>
                <c:pt idx="16">
                  <c:v>1975.0</c:v>
                </c:pt>
                <c:pt idx="17">
                  <c:v>1976.0</c:v>
                </c:pt>
                <c:pt idx="18">
                  <c:v>1977.0</c:v>
                </c:pt>
                <c:pt idx="19">
                  <c:v>1978.0</c:v>
                </c:pt>
                <c:pt idx="20">
                  <c:v>1979.0</c:v>
                </c:pt>
                <c:pt idx="21">
                  <c:v>1980.0</c:v>
                </c:pt>
                <c:pt idx="22">
                  <c:v>1981.0</c:v>
                </c:pt>
                <c:pt idx="23">
                  <c:v>1982.0</c:v>
                </c:pt>
                <c:pt idx="24">
                  <c:v>1983.0</c:v>
                </c:pt>
                <c:pt idx="25">
                  <c:v>1984.0</c:v>
                </c:pt>
                <c:pt idx="26">
                  <c:v>1985.0</c:v>
                </c:pt>
                <c:pt idx="27">
                  <c:v>1986.0</c:v>
                </c:pt>
                <c:pt idx="28">
                  <c:v>1987.0</c:v>
                </c:pt>
                <c:pt idx="29">
                  <c:v>1988.0</c:v>
                </c:pt>
                <c:pt idx="30">
                  <c:v>1989.0</c:v>
                </c:pt>
                <c:pt idx="31">
                  <c:v>1990.0</c:v>
                </c:pt>
                <c:pt idx="32">
                  <c:v>1991.0</c:v>
                </c:pt>
                <c:pt idx="33">
                  <c:v>1992.0</c:v>
                </c:pt>
                <c:pt idx="34">
                  <c:v>1993.0</c:v>
                </c:pt>
                <c:pt idx="35">
                  <c:v>1994.0</c:v>
                </c:pt>
                <c:pt idx="36">
                  <c:v>1995.0</c:v>
                </c:pt>
                <c:pt idx="37">
                  <c:v>1996.0</c:v>
                </c:pt>
                <c:pt idx="38">
                  <c:v>1997.0</c:v>
                </c:pt>
                <c:pt idx="39">
                  <c:v>1998.0</c:v>
                </c:pt>
                <c:pt idx="40">
                  <c:v>1999.0</c:v>
                </c:pt>
                <c:pt idx="41">
                  <c:v>2000.0</c:v>
                </c:pt>
                <c:pt idx="42">
                  <c:v>2001.0</c:v>
                </c:pt>
                <c:pt idx="43">
                  <c:v>2002.0</c:v>
                </c:pt>
                <c:pt idx="44">
                  <c:v>2003.0</c:v>
                </c:pt>
                <c:pt idx="45">
                  <c:v>2004.0</c:v>
                </c:pt>
                <c:pt idx="46">
                  <c:v>2005.0</c:v>
                </c:pt>
                <c:pt idx="47">
                  <c:v>2006.0</c:v>
                </c:pt>
                <c:pt idx="48">
                  <c:v>2007.0</c:v>
                </c:pt>
                <c:pt idx="49">
                  <c:v>2008.0</c:v>
                </c:pt>
                <c:pt idx="50">
                  <c:v>2009.0</c:v>
                </c:pt>
                <c:pt idx="51">
                  <c:v>2010.0</c:v>
                </c:pt>
              </c:numCache>
            </c:numRef>
          </c:xVal>
          <c:yVal>
            <c:numRef>
              <c:f>Sheet1!$B$8:$BA$8</c:f>
              <c:numCache>
                <c:formatCode>General</c:formatCode>
                <c:ptCount val="52"/>
                <c:pt idx="0">
                  <c:v>54.83870967741935</c:v>
                </c:pt>
                <c:pt idx="1">
                  <c:v>54.05405405405394</c:v>
                </c:pt>
                <c:pt idx="2">
                  <c:v>53.84615384615388</c:v>
                </c:pt>
                <c:pt idx="3">
                  <c:v>53.33333333333334</c:v>
                </c:pt>
                <c:pt idx="4">
                  <c:v>54.0</c:v>
                </c:pt>
                <c:pt idx="5">
                  <c:v>53.57142857142845</c:v>
                </c:pt>
                <c:pt idx="6">
                  <c:v>51.51515151515152</c:v>
                </c:pt>
                <c:pt idx="7">
                  <c:v>51.28205128205128</c:v>
                </c:pt>
                <c:pt idx="8">
                  <c:v>51.06382978723394</c:v>
                </c:pt>
                <c:pt idx="9">
                  <c:v>53.84615384615388</c:v>
                </c:pt>
                <c:pt idx="10">
                  <c:v>54.2372881355932</c:v>
                </c:pt>
                <c:pt idx="11">
                  <c:v>54.28571428571428</c:v>
                </c:pt>
                <c:pt idx="12">
                  <c:v>54.71698113207548</c:v>
                </c:pt>
                <c:pt idx="13">
                  <c:v>55.42857142857145</c:v>
                </c:pt>
                <c:pt idx="14">
                  <c:v>56.54450261780105</c:v>
                </c:pt>
                <c:pt idx="15">
                  <c:v>58.60465116279065</c:v>
                </c:pt>
                <c:pt idx="16">
                  <c:v>60.31746031746018</c:v>
                </c:pt>
                <c:pt idx="17">
                  <c:v>59.85915492957746</c:v>
                </c:pt>
                <c:pt idx="18">
                  <c:v>59.61538461538449</c:v>
                </c:pt>
                <c:pt idx="19">
                  <c:v>59.82142857142845</c:v>
                </c:pt>
                <c:pt idx="20">
                  <c:v>58.77659574468088</c:v>
                </c:pt>
                <c:pt idx="21">
                  <c:v>57.20930232558141</c:v>
                </c:pt>
                <c:pt idx="22">
                  <c:v>56.3265306122449</c:v>
                </c:pt>
                <c:pt idx="23">
                  <c:v>56.8441064638782</c:v>
                </c:pt>
                <c:pt idx="24">
                  <c:v>54.77031802120141</c:v>
                </c:pt>
                <c:pt idx="25">
                  <c:v>54.94137353433835</c:v>
                </c:pt>
                <c:pt idx="26">
                  <c:v>55.19877675840986</c:v>
                </c:pt>
                <c:pt idx="27">
                  <c:v>55.41125541125529</c:v>
                </c:pt>
                <c:pt idx="28">
                  <c:v>54.67032967032966</c:v>
                </c:pt>
                <c:pt idx="29">
                  <c:v>54.24588086185042</c:v>
                </c:pt>
                <c:pt idx="30">
                  <c:v>52.81933256616801</c:v>
                </c:pt>
                <c:pt idx="31">
                  <c:v>52.991452991453</c:v>
                </c:pt>
                <c:pt idx="32">
                  <c:v>51.56723963599596</c:v>
                </c:pt>
                <c:pt idx="33">
                  <c:v>49.22779922779923</c:v>
                </c:pt>
                <c:pt idx="34">
                  <c:v>49.02135231316726</c:v>
                </c:pt>
                <c:pt idx="35">
                  <c:v>49.53664700926686</c:v>
                </c:pt>
                <c:pt idx="36">
                  <c:v>48.7158908507223</c:v>
                </c:pt>
                <c:pt idx="37">
                  <c:v>47.73946360153245</c:v>
                </c:pt>
                <c:pt idx="38">
                  <c:v>46.63287472845765</c:v>
                </c:pt>
                <c:pt idx="39">
                  <c:v>45.94046008119074</c:v>
                </c:pt>
                <c:pt idx="40">
                  <c:v>45.40816326530607</c:v>
                </c:pt>
                <c:pt idx="41">
                  <c:v>45.86063132817155</c:v>
                </c:pt>
                <c:pt idx="42">
                  <c:v>46.22487778381304</c:v>
                </c:pt>
                <c:pt idx="43">
                  <c:v>43.85311335816925</c:v>
                </c:pt>
                <c:pt idx="44">
                  <c:v>42.17236104028557</c:v>
                </c:pt>
                <c:pt idx="45">
                  <c:v>41.726618705036</c:v>
                </c:pt>
                <c:pt idx="46">
                  <c:v>41.48648648648628</c:v>
                </c:pt>
                <c:pt idx="47">
                  <c:v>41.46029035012811</c:v>
                </c:pt>
                <c:pt idx="48">
                  <c:v>41.8210484824596</c:v>
                </c:pt>
                <c:pt idx="49">
                  <c:v>41.04258443465491</c:v>
                </c:pt>
                <c:pt idx="50">
                  <c:v>37.19211822660108</c:v>
                </c:pt>
                <c:pt idx="51">
                  <c:v>34.11184210526299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Sheet1!$A$9</c:f>
              <c:strCache>
                <c:ptCount val="1"/>
                <c:pt idx="0">
                  <c:v>        Families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Sheet1!$B$6:$BA$6</c:f>
              <c:numCache>
                <c:formatCode>General</c:formatCode>
                <c:ptCount val="52"/>
                <c:pt idx="0">
                  <c:v>1959.0</c:v>
                </c:pt>
                <c:pt idx="1">
                  <c:v>1960.0</c:v>
                </c:pt>
                <c:pt idx="2">
                  <c:v>1961.0</c:v>
                </c:pt>
                <c:pt idx="3">
                  <c:v>1962.0</c:v>
                </c:pt>
                <c:pt idx="4">
                  <c:v>1963.0</c:v>
                </c:pt>
                <c:pt idx="5">
                  <c:v>1964.0</c:v>
                </c:pt>
                <c:pt idx="6">
                  <c:v>1965.0</c:v>
                </c:pt>
                <c:pt idx="7">
                  <c:v>1966.0</c:v>
                </c:pt>
                <c:pt idx="8">
                  <c:v>1967.0</c:v>
                </c:pt>
                <c:pt idx="9">
                  <c:v>1968.0</c:v>
                </c:pt>
                <c:pt idx="10">
                  <c:v>1969.0</c:v>
                </c:pt>
                <c:pt idx="11">
                  <c:v>1970.0</c:v>
                </c:pt>
                <c:pt idx="12">
                  <c:v>1971.0</c:v>
                </c:pt>
                <c:pt idx="13">
                  <c:v>1972.0</c:v>
                </c:pt>
                <c:pt idx="14">
                  <c:v>1973.0</c:v>
                </c:pt>
                <c:pt idx="15">
                  <c:v>1974.0</c:v>
                </c:pt>
                <c:pt idx="16">
                  <c:v>1975.0</c:v>
                </c:pt>
                <c:pt idx="17">
                  <c:v>1976.0</c:v>
                </c:pt>
                <c:pt idx="18">
                  <c:v>1977.0</c:v>
                </c:pt>
                <c:pt idx="19">
                  <c:v>1978.0</c:v>
                </c:pt>
                <c:pt idx="20">
                  <c:v>1979.0</c:v>
                </c:pt>
                <c:pt idx="21">
                  <c:v>1980.0</c:v>
                </c:pt>
                <c:pt idx="22">
                  <c:v>1981.0</c:v>
                </c:pt>
                <c:pt idx="23">
                  <c:v>1982.0</c:v>
                </c:pt>
                <c:pt idx="24">
                  <c:v>1983.0</c:v>
                </c:pt>
                <c:pt idx="25">
                  <c:v>1984.0</c:v>
                </c:pt>
                <c:pt idx="26">
                  <c:v>1985.0</c:v>
                </c:pt>
                <c:pt idx="27">
                  <c:v>1986.0</c:v>
                </c:pt>
                <c:pt idx="28">
                  <c:v>1987.0</c:v>
                </c:pt>
                <c:pt idx="29">
                  <c:v>1988.0</c:v>
                </c:pt>
                <c:pt idx="30">
                  <c:v>1989.0</c:v>
                </c:pt>
                <c:pt idx="31">
                  <c:v>1990.0</c:v>
                </c:pt>
                <c:pt idx="32">
                  <c:v>1991.0</c:v>
                </c:pt>
                <c:pt idx="33">
                  <c:v>1992.0</c:v>
                </c:pt>
                <c:pt idx="34">
                  <c:v>1993.0</c:v>
                </c:pt>
                <c:pt idx="35">
                  <c:v>1994.0</c:v>
                </c:pt>
                <c:pt idx="36">
                  <c:v>1995.0</c:v>
                </c:pt>
                <c:pt idx="37">
                  <c:v>1996.0</c:v>
                </c:pt>
                <c:pt idx="38">
                  <c:v>1997.0</c:v>
                </c:pt>
                <c:pt idx="39">
                  <c:v>1998.0</c:v>
                </c:pt>
                <c:pt idx="40">
                  <c:v>1999.0</c:v>
                </c:pt>
                <c:pt idx="41">
                  <c:v>2000.0</c:v>
                </c:pt>
                <c:pt idx="42">
                  <c:v>2001.0</c:v>
                </c:pt>
                <c:pt idx="43">
                  <c:v>2002.0</c:v>
                </c:pt>
                <c:pt idx="44">
                  <c:v>2003.0</c:v>
                </c:pt>
                <c:pt idx="45">
                  <c:v>2004.0</c:v>
                </c:pt>
                <c:pt idx="46">
                  <c:v>2005.0</c:v>
                </c:pt>
                <c:pt idx="47">
                  <c:v>2006.0</c:v>
                </c:pt>
                <c:pt idx="48">
                  <c:v>2007.0</c:v>
                </c:pt>
                <c:pt idx="49">
                  <c:v>2008.0</c:v>
                </c:pt>
                <c:pt idx="50">
                  <c:v>2009.0</c:v>
                </c:pt>
                <c:pt idx="51">
                  <c:v>2010.0</c:v>
                </c:pt>
              </c:numCache>
            </c:numRef>
          </c:xVal>
          <c:yVal>
            <c:numRef>
              <c:f>Sheet1!$B$9:$BA$9</c:f>
              <c:numCache>
                <c:formatCode>General</c:formatCode>
                <c:ptCount val="52"/>
                <c:pt idx="0">
                  <c:v>45.16129032258065</c:v>
                </c:pt>
                <c:pt idx="1">
                  <c:v>40.54054054054054</c:v>
                </c:pt>
                <c:pt idx="2">
                  <c:v>41.02564102564097</c:v>
                </c:pt>
                <c:pt idx="3">
                  <c:v>40.0</c:v>
                </c:pt>
                <c:pt idx="4">
                  <c:v>40.0</c:v>
                </c:pt>
                <c:pt idx="5">
                  <c:v>41.07142857142845</c:v>
                </c:pt>
                <c:pt idx="6">
                  <c:v>40.90909090909091</c:v>
                </c:pt>
                <c:pt idx="7">
                  <c:v>39.74358974358976</c:v>
                </c:pt>
                <c:pt idx="8">
                  <c:v>37.23404255319144</c:v>
                </c:pt>
                <c:pt idx="9">
                  <c:v>37.5</c:v>
                </c:pt>
                <c:pt idx="10">
                  <c:v>38.135593220339</c:v>
                </c:pt>
                <c:pt idx="11">
                  <c:v>37.14285714285715</c:v>
                </c:pt>
                <c:pt idx="12">
                  <c:v>37.10691823899376</c:v>
                </c:pt>
                <c:pt idx="13">
                  <c:v>37.14285714285715</c:v>
                </c:pt>
                <c:pt idx="14">
                  <c:v>37.17277486910996</c:v>
                </c:pt>
                <c:pt idx="15">
                  <c:v>35.3488372093022</c:v>
                </c:pt>
                <c:pt idx="16">
                  <c:v>32.53968253968241</c:v>
                </c:pt>
                <c:pt idx="17">
                  <c:v>31.3380281690141</c:v>
                </c:pt>
                <c:pt idx="18">
                  <c:v>30.76923076923077</c:v>
                </c:pt>
                <c:pt idx="19">
                  <c:v>30.65476190476191</c:v>
                </c:pt>
                <c:pt idx="20">
                  <c:v>30.31914893617022</c:v>
                </c:pt>
                <c:pt idx="21">
                  <c:v>30.0</c:v>
                </c:pt>
                <c:pt idx="22">
                  <c:v>30.20408163265306</c:v>
                </c:pt>
                <c:pt idx="23">
                  <c:v>32.319391634981</c:v>
                </c:pt>
                <c:pt idx="24">
                  <c:v>33.21554770318021</c:v>
                </c:pt>
                <c:pt idx="25">
                  <c:v>34.33835845896148</c:v>
                </c:pt>
                <c:pt idx="26">
                  <c:v>34.09785932721709</c:v>
                </c:pt>
                <c:pt idx="27">
                  <c:v>34.77633477633478</c:v>
                </c:pt>
                <c:pt idx="28">
                  <c:v>35.85164835164812</c:v>
                </c:pt>
                <c:pt idx="29">
                  <c:v>36.12167300380219</c:v>
                </c:pt>
                <c:pt idx="30">
                  <c:v>36.24856156501714</c:v>
                </c:pt>
                <c:pt idx="31">
                  <c:v>37.07264957264945</c:v>
                </c:pt>
                <c:pt idx="32">
                  <c:v>38.82709807886749</c:v>
                </c:pt>
                <c:pt idx="33">
                  <c:v>40.8301158301159</c:v>
                </c:pt>
                <c:pt idx="34">
                  <c:v>40.39145907473299</c:v>
                </c:pt>
                <c:pt idx="35">
                  <c:v>40.94355518112891</c:v>
                </c:pt>
                <c:pt idx="36">
                  <c:v>41.65329052969494</c:v>
                </c:pt>
                <c:pt idx="37">
                  <c:v>43.21839080459771</c:v>
                </c:pt>
                <c:pt idx="38">
                  <c:v>44.31329923968129</c:v>
                </c:pt>
                <c:pt idx="39">
                  <c:v>44.41507222598105</c:v>
                </c:pt>
                <c:pt idx="40">
                  <c:v>44.80571938775511</c:v>
                </c:pt>
                <c:pt idx="41">
                  <c:v>45.39077635497321</c:v>
                </c:pt>
                <c:pt idx="42">
                  <c:v>44.69246488216981</c:v>
                </c:pt>
                <c:pt idx="43">
                  <c:v>45.93117383893441</c:v>
                </c:pt>
                <c:pt idx="44">
                  <c:v>47.74269784259605</c:v>
                </c:pt>
                <c:pt idx="45">
                  <c:v>48.13567338823655</c:v>
                </c:pt>
                <c:pt idx="46">
                  <c:v>48.56805262468615</c:v>
                </c:pt>
                <c:pt idx="47">
                  <c:v>49.39769515397073</c:v>
                </c:pt>
                <c:pt idx="48">
                  <c:v>48.90406588694985</c:v>
                </c:pt>
                <c:pt idx="49">
                  <c:v>48.89501301975393</c:v>
                </c:pt>
                <c:pt idx="50">
                  <c:v>50.29133192309644</c:v>
                </c:pt>
                <c:pt idx="51">
                  <c:v>50.4701932403291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4287112"/>
        <c:axId val="614282088"/>
      </c:scatterChart>
      <c:valAx>
        <c:axId val="614287112"/>
        <c:scaling>
          <c:orientation val="minMax"/>
          <c:max val="2012.0"/>
          <c:min val="1958.0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14282088"/>
        <c:crosses val="autoZero"/>
        <c:crossBetween val="midCat"/>
      </c:valAx>
      <c:valAx>
        <c:axId val="6142820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14287112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baseline="0" dirty="0" smtClean="0"/>
              <a:t>Public </a:t>
            </a:r>
            <a:r>
              <a:rPr lang="en-US" sz="2400" dirty="0" smtClean="0"/>
              <a:t>Tuition Growth, </a:t>
            </a:r>
            <a:r>
              <a:rPr lang="en-US" sz="2400" dirty="0"/>
              <a:t>and Growth in State</a:t>
            </a:r>
            <a:r>
              <a:rPr lang="en-US" sz="2400" baseline="0" dirty="0"/>
              <a:t> and Local </a:t>
            </a:r>
            <a:r>
              <a:rPr lang="en-US" sz="2400" baseline="0" dirty="0" smtClean="0"/>
              <a:t>Appropriations per FTE, </a:t>
            </a:r>
            <a:r>
              <a:rPr lang="en-US" sz="2400" baseline="0" dirty="0"/>
              <a:t>1983-2009</a:t>
            </a:r>
            <a:endParaRPr lang="en-US" sz="240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Sheet3!$N$106</c:f>
              <c:strCache>
                <c:ptCount val="1"/>
                <c:pt idx="0">
                  <c:v>Tuition Growth</c:v>
                </c:pt>
              </c:strCache>
            </c:strRef>
          </c:tx>
          <c:xVal>
            <c:numRef>
              <c:f>Sheet3!$M$107:$M$133</c:f>
              <c:numCache>
                <c:formatCode>General</c:formatCode>
                <c:ptCount val="27"/>
                <c:pt idx="0">
                  <c:v>1983.0</c:v>
                </c:pt>
                <c:pt idx="1">
                  <c:v>1984.0</c:v>
                </c:pt>
                <c:pt idx="2">
                  <c:v>1985.0</c:v>
                </c:pt>
                <c:pt idx="3">
                  <c:v>1986.0</c:v>
                </c:pt>
                <c:pt idx="4">
                  <c:v>1987.0</c:v>
                </c:pt>
                <c:pt idx="5">
                  <c:v>1988.0</c:v>
                </c:pt>
                <c:pt idx="6">
                  <c:v>1989.0</c:v>
                </c:pt>
                <c:pt idx="7">
                  <c:v>1990.0</c:v>
                </c:pt>
                <c:pt idx="8">
                  <c:v>1991.0</c:v>
                </c:pt>
                <c:pt idx="9">
                  <c:v>1992.0</c:v>
                </c:pt>
                <c:pt idx="10">
                  <c:v>1993.0</c:v>
                </c:pt>
                <c:pt idx="11">
                  <c:v>1994.0</c:v>
                </c:pt>
                <c:pt idx="12">
                  <c:v>1995.0</c:v>
                </c:pt>
                <c:pt idx="13">
                  <c:v>1996.0</c:v>
                </c:pt>
                <c:pt idx="14">
                  <c:v>1997.0</c:v>
                </c:pt>
                <c:pt idx="15">
                  <c:v>1998.0</c:v>
                </c:pt>
                <c:pt idx="16">
                  <c:v>1999.0</c:v>
                </c:pt>
                <c:pt idx="17">
                  <c:v>2000.0</c:v>
                </c:pt>
                <c:pt idx="18">
                  <c:v>2001.0</c:v>
                </c:pt>
                <c:pt idx="19">
                  <c:v>2002.0</c:v>
                </c:pt>
                <c:pt idx="20">
                  <c:v>2003.0</c:v>
                </c:pt>
                <c:pt idx="21">
                  <c:v>2004.0</c:v>
                </c:pt>
                <c:pt idx="22">
                  <c:v>2005.0</c:v>
                </c:pt>
                <c:pt idx="23">
                  <c:v>2006.0</c:v>
                </c:pt>
                <c:pt idx="24">
                  <c:v>2007.0</c:v>
                </c:pt>
                <c:pt idx="25">
                  <c:v>2008.0</c:v>
                </c:pt>
                <c:pt idx="26">
                  <c:v>2009.0</c:v>
                </c:pt>
              </c:numCache>
            </c:numRef>
          </c:xVal>
          <c:yVal>
            <c:numRef>
              <c:f>Sheet3!$N$107:$N$133</c:f>
              <c:numCache>
                <c:formatCode>General</c:formatCode>
                <c:ptCount val="27"/>
                <c:pt idx="0">
                  <c:v>9.432023359386844</c:v>
                </c:pt>
                <c:pt idx="1">
                  <c:v>6.522535934792277</c:v>
                </c:pt>
                <c:pt idx="2">
                  <c:v>3.237378220507382</c:v>
                </c:pt>
                <c:pt idx="3">
                  <c:v>5.231187956913351</c:v>
                </c:pt>
                <c:pt idx="4">
                  <c:v>3.446099962092931</c:v>
                </c:pt>
                <c:pt idx="5">
                  <c:v>0.845194008299188</c:v>
                </c:pt>
                <c:pt idx="6">
                  <c:v>1.36856555483238</c:v>
                </c:pt>
                <c:pt idx="7">
                  <c:v>1.949125992088963</c:v>
                </c:pt>
                <c:pt idx="8">
                  <c:v>7.656326257114808</c:v>
                </c:pt>
                <c:pt idx="9">
                  <c:v>6.955096840295377</c:v>
                </c:pt>
                <c:pt idx="10">
                  <c:v>7.282187859824057</c:v>
                </c:pt>
                <c:pt idx="11">
                  <c:v>5.73268978692827</c:v>
                </c:pt>
                <c:pt idx="12">
                  <c:v>3.696234486473846</c:v>
                </c:pt>
                <c:pt idx="13">
                  <c:v>0.93383631395092</c:v>
                </c:pt>
                <c:pt idx="14">
                  <c:v>3.401846424211458</c:v>
                </c:pt>
                <c:pt idx="15">
                  <c:v>2.924392068121496</c:v>
                </c:pt>
                <c:pt idx="16">
                  <c:v>2.094174627922918</c:v>
                </c:pt>
                <c:pt idx="17">
                  <c:v>0.174367960482691</c:v>
                </c:pt>
                <c:pt idx="18">
                  <c:v>1.445208672835552</c:v>
                </c:pt>
                <c:pt idx="19">
                  <c:v>5.528075955732348</c:v>
                </c:pt>
                <c:pt idx="20">
                  <c:v>6.195100292924938</c:v>
                </c:pt>
                <c:pt idx="21">
                  <c:v>9.901030555061574</c:v>
                </c:pt>
                <c:pt idx="22">
                  <c:v>6.521519230090783</c:v>
                </c:pt>
                <c:pt idx="23">
                  <c:v>3.721816164926573</c:v>
                </c:pt>
                <c:pt idx="24">
                  <c:v>2.717077947289593</c:v>
                </c:pt>
                <c:pt idx="25">
                  <c:v>2.68725550369302</c:v>
                </c:pt>
                <c:pt idx="26">
                  <c:v>6.617257818708827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Sheet3!$O$106</c:f>
              <c:strCache>
                <c:ptCount val="1"/>
                <c:pt idx="0">
                  <c:v>State &amp; Local Appropriations Growth</c:v>
                </c:pt>
              </c:strCache>
            </c:strRef>
          </c:tx>
          <c:xVal>
            <c:numRef>
              <c:f>Sheet3!$M$107:$M$133</c:f>
              <c:numCache>
                <c:formatCode>General</c:formatCode>
                <c:ptCount val="27"/>
                <c:pt idx="0">
                  <c:v>1983.0</c:v>
                </c:pt>
                <c:pt idx="1">
                  <c:v>1984.0</c:v>
                </c:pt>
                <c:pt idx="2">
                  <c:v>1985.0</c:v>
                </c:pt>
                <c:pt idx="3">
                  <c:v>1986.0</c:v>
                </c:pt>
                <c:pt idx="4">
                  <c:v>1987.0</c:v>
                </c:pt>
                <c:pt idx="5">
                  <c:v>1988.0</c:v>
                </c:pt>
                <c:pt idx="6">
                  <c:v>1989.0</c:v>
                </c:pt>
                <c:pt idx="7">
                  <c:v>1990.0</c:v>
                </c:pt>
                <c:pt idx="8">
                  <c:v>1991.0</c:v>
                </c:pt>
                <c:pt idx="9">
                  <c:v>1992.0</c:v>
                </c:pt>
                <c:pt idx="10">
                  <c:v>1993.0</c:v>
                </c:pt>
                <c:pt idx="11">
                  <c:v>1994.0</c:v>
                </c:pt>
                <c:pt idx="12">
                  <c:v>1995.0</c:v>
                </c:pt>
                <c:pt idx="13">
                  <c:v>1996.0</c:v>
                </c:pt>
                <c:pt idx="14">
                  <c:v>1997.0</c:v>
                </c:pt>
                <c:pt idx="15">
                  <c:v>1998.0</c:v>
                </c:pt>
                <c:pt idx="16">
                  <c:v>1999.0</c:v>
                </c:pt>
                <c:pt idx="17">
                  <c:v>2000.0</c:v>
                </c:pt>
                <c:pt idx="18">
                  <c:v>2001.0</c:v>
                </c:pt>
                <c:pt idx="19">
                  <c:v>2002.0</c:v>
                </c:pt>
                <c:pt idx="20">
                  <c:v>2003.0</c:v>
                </c:pt>
                <c:pt idx="21">
                  <c:v>2004.0</c:v>
                </c:pt>
                <c:pt idx="22">
                  <c:v>2005.0</c:v>
                </c:pt>
                <c:pt idx="23">
                  <c:v>2006.0</c:v>
                </c:pt>
                <c:pt idx="24">
                  <c:v>2007.0</c:v>
                </c:pt>
                <c:pt idx="25">
                  <c:v>2008.0</c:v>
                </c:pt>
                <c:pt idx="26">
                  <c:v>2009.0</c:v>
                </c:pt>
              </c:numCache>
            </c:numRef>
          </c:xVal>
          <c:yVal>
            <c:numRef>
              <c:f>Sheet3!$O$107:$O$133</c:f>
              <c:numCache>
                <c:formatCode>General</c:formatCode>
                <c:ptCount val="27"/>
                <c:pt idx="0">
                  <c:v>0.461030590106937</c:v>
                </c:pt>
                <c:pt idx="1">
                  <c:v>1.047772160729643</c:v>
                </c:pt>
                <c:pt idx="2">
                  <c:v>3.045595296315363</c:v>
                </c:pt>
                <c:pt idx="3">
                  <c:v>9.525478986368796</c:v>
                </c:pt>
                <c:pt idx="4">
                  <c:v>5.824008511942396</c:v>
                </c:pt>
                <c:pt idx="5">
                  <c:v>7.12627685351066</c:v>
                </c:pt>
                <c:pt idx="6">
                  <c:v>0.0188558585863419</c:v>
                </c:pt>
                <c:pt idx="7">
                  <c:v>-0.870219301830311</c:v>
                </c:pt>
                <c:pt idx="8">
                  <c:v>-2.152041690204953</c:v>
                </c:pt>
                <c:pt idx="9">
                  <c:v>-4.43197763063488</c:v>
                </c:pt>
                <c:pt idx="10">
                  <c:v>-5.816776703091623</c:v>
                </c:pt>
                <c:pt idx="11">
                  <c:v>-2.950550106364424</c:v>
                </c:pt>
                <c:pt idx="12">
                  <c:v>1.679117280663256</c:v>
                </c:pt>
                <c:pt idx="13">
                  <c:v>2.305606406374316</c:v>
                </c:pt>
                <c:pt idx="14">
                  <c:v>-0.442247594980927</c:v>
                </c:pt>
                <c:pt idx="15">
                  <c:v>1.633002269046457</c:v>
                </c:pt>
                <c:pt idx="16">
                  <c:v>3.079893963383278</c:v>
                </c:pt>
                <c:pt idx="17">
                  <c:v>3.450824961375787</c:v>
                </c:pt>
                <c:pt idx="18">
                  <c:v>1.035762351895642</c:v>
                </c:pt>
                <c:pt idx="19">
                  <c:v>1.169234486488868</c:v>
                </c:pt>
                <c:pt idx="20">
                  <c:v>-2.364063449828713</c:v>
                </c:pt>
                <c:pt idx="21">
                  <c:v>-7.439089931712318</c:v>
                </c:pt>
                <c:pt idx="22">
                  <c:v>-4.949184227442768</c:v>
                </c:pt>
                <c:pt idx="23">
                  <c:v>-1.747029037297486</c:v>
                </c:pt>
                <c:pt idx="24">
                  <c:v>4.023272708118242</c:v>
                </c:pt>
                <c:pt idx="25">
                  <c:v>3.121871920516561</c:v>
                </c:pt>
                <c:pt idx="26">
                  <c:v>1.633246371910424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816712"/>
        <c:axId val="114802744"/>
      </c:scatterChart>
      <c:valAx>
        <c:axId val="114816712"/>
        <c:scaling>
          <c:orientation val="minMax"/>
          <c:max val="2010.0"/>
          <c:min val="1982.0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4802744"/>
        <c:crosses val="autoZero"/>
        <c:crossBetween val="midCat"/>
      </c:valAx>
      <c:valAx>
        <c:axId val="1148027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Percentage Change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4816712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Real Household Income 1967-2010 by Income Groups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20th Percentile</c:v>
                </c:pt>
              </c:strCache>
            </c:strRef>
          </c:tx>
          <c:spPr>
            <a:ln w="44450"/>
          </c:spPr>
          <c:xVal>
            <c:numRef>
              <c:f>Sheet1!$I$4:$I$47</c:f>
              <c:numCache>
                <c:formatCode>0</c:formatCode>
                <c:ptCount val="44"/>
                <c:pt idx="0">
                  <c:v>2010.0</c:v>
                </c:pt>
                <c:pt idx="1">
                  <c:v>2009.0</c:v>
                </c:pt>
                <c:pt idx="2">
                  <c:v>2008.0</c:v>
                </c:pt>
                <c:pt idx="3">
                  <c:v>2007.0</c:v>
                </c:pt>
                <c:pt idx="4">
                  <c:v>2006.0</c:v>
                </c:pt>
                <c:pt idx="5">
                  <c:v>2005.0</c:v>
                </c:pt>
                <c:pt idx="6">
                  <c:v>2004.0</c:v>
                </c:pt>
                <c:pt idx="7">
                  <c:v>2003.0</c:v>
                </c:pt>
                <c:pt idx="8">
                  <c:v>2002.0</c:v>
                </c:pt>
                <c:pt idx="9">
                  <c:v>2001.0</c:v>
                </c:pt>
                <c:pt idx="10">
                  <c:v>2000.0</c:v>
                </c:pt>
                <c:pt idx="11">
                  <c:v>1999.0</c:v>
                </c:pt>
                <c:pt idx="12">
                  <c:v>1998.0</c:v>
                </c:pt>
                <c:pt idx="13">
                  <c:v>1997.0</c:v>
                </c:pt>
                <c:pt idx="14">
                  <c:v>1996.0</c:v>
                </c:pt>
                <c:pt idx="15">
                  <c:v>1995.0</c:v>
                </c:pt>
                <c:pt idx="16">
                  <c:v>1994.0</c:v>
                </c:pt>
                <c:pt idx="17">
                  <c:v>1993.0</c:v>
                </c:pt>
                <c:pt idx="18">
                  <c:v>1992.0</c:v>
                </c:pt>
                <c:pt idx="19">
                  <c:v>1991.0</c:v>
                </c:pt>
                <c:pt idx="20">
                  <c:v>1990.0</c:v>
                </c:pt>
                <c:pt idx="21">
                  <c:v>1989.0</c:v>
                </c:pt>
                <c:pt idx="22">
                  <c:v>1988.0</c:v>
                </c:pt>
                <c:pt idx="23">
                  <c:v>1987.0</c:v>
                </c:pt>
                <c:pt idx="24">
                  <c:v>1986.0</c:v>
                </c:pt>
                <c:pt idx="25">
                  <c:v>1985.0</c:v>
                </c:pt>
                <c:pt idx="26">
                  <c:v>1984.0</c:v>
                </c:pt>
                <c:pt idx="27">
                  <c:v>1983.0</c:v>
                </c:pt>
                <c:pt idx="28">
                  <c:v>1982.0</c:v>
                </c:pt>
                <c:pt idx="29">
                  <c:v>1981.0</c:v>
                </c:pt>
                <c:pt idx="30">
                  <c:v>1980.0</c:v>
                </c:pt>
                <c:pt idx="31">
                  <c:v>1979.0</c:v>
                </c:pt>
                <c:pt idx="32">
                  <c:v>1978.0</c:v>
                </c:pt>
                <c:pt idx="33">
                  <c:v>1977.0</c:v>
                </c:pt>
                <c:pt idx="34">
                  <c:v>1976.0</c:v>
                </c:pt>
                <c:pt idx="35">
                  <c:v>1975.0</c:v>
                </c:pt>
                <c:pt idx="36">
                  <c:v>1974.0</c:v>
                </c:pt>
                <c:pt idx="37">
                  <c:v>1973.0</c:v>
                </c:pt>
                <c:pt idx="38">
                  <c:v>1972.0</c:v>
                </c:pt>
                <c:pt idx="39">
                  <c:v>1971.0</c:v>
                </c:pt>
                <c:pt idx="40">
                  <c:v>1970.0</c:v>
                </c:pt>
                <c:pt idx="41">
                  <c:v>1969.0</c:v>
                </c:pt>
                <c:pt idx="42">
                  <c:v>1968.0</c:v>
                </c:pt>
                <c:pt idx="43">
                  <c:v>1967.0</c:v>
                </c:pt>
              </c:numCache>
            </c:numRef>
          </c:xVal>
          <c:yVal>
            <c:numRef>
              <c:f>Sheet1!$J$4:$J$47</c:f>
              <c:numCache>
                <c:formatCode>#,##0_);\(#,##0\)</c:formatCode>
                <c:ptCount val="44"/>
                <c:pt idx="0">
                  <c:v>20000.0</c:v>
                </c:pt>
                <c:pt idx="1">
                  <c:v>20790.63689682</c:v>
                </c:pt>
                <c:pt idx="2">
                  <c:v>20974.01135663999</c:v>
                </c:pt>
                <c:pt idx="3">
                  <c:v>21337.20253963</c:v>
                </c:pt>
                <c:pt idx="4">
                  <c:v>21665.67709970002</c:v>
                </c:pt>
                <c:pt idx="5">
                  <c:v>21418.88946464</c:v>
                </c:pt>
                <c:pt idx="6">
                  <c:v>21338.20179738</c:v>
                </c:pt>
                <c:pt idx="7">
                  <c:v>21319.79569024001</c:v>
                </c:pt>
                <c:pt idx="8">
                  <c:v>21713.48682624001</c:v>
                </c:pt>
                <c:pt idx="9">
                  <c:v>22130.74612620001</c:v>
                </c:pt>
                <c:pt idx="10">
                  <c:v>22688.7465728</c:v>
                </c:pt>
                <c:pt idx="11">
                  <c:v>22423.15977551998</c:v>
                </c:pt>
                <c:pt idx="12">
                  <c:v>21528.34038936</c:v>
                </c:pt>
                <c:pt idx="13">
                  <c:v>20859.05252199999</c:v>
                </c:pt>
                <c:pt idx="14">
                  <c:v>20435.23594943998</c:v>
                </c:pt>
                <c:pt idx="15">
                  <c:v>20456.433072</c:v>
                </c:pt>
                <c:pt idx="16">
                  <c:v>19532.05457727999</c:v>
                </c:pt>
                <c:pt idx="17">
                  <c:v>19266.97636329001</c:v>
                </c:pt>
                <c:pt idx="18">
                  <c:v>19184.593428</c:v>
                </c:pt>
                <c:pt idx="19">
                  <c:v>19656.93900906</c:v>
                </c:pt>
                <c:pt idx="20">
                  <c:v>20214.6465</c:v>
                </c:pt>
                <c:pt idx="21">
                  <c:v>20536.26293376001</c:v>
                </c:pt>
                <c:pt idx="22">
                  <c:v>20157.7234614</c:v>
                </c:pt>
                <c:pt idx="23">
                  <c:v>19828.89903599999</c:v>
                </c:pt>
                <c:pt idx="24">
                  <c:v>19449.25543342001</c:v>
                </c:pt>
                <c:pt idx="25">
                  <c:v>19210.06762977</c:v>
                </c:pt>
                <c:pt idx="26">
                  <c:v>18988.13981999999</c:v>
                </c:pt>
                <c:pt idx="27">
                  <c:v>18619.0370382</c:v>
                </c:pt>
                <c:pt idx="28">
                  <c:v>18222.76419600001</c:v>
                </c:pt>
                <c:pt idx="29">
                  <c:v>18457.50577664</c:v>
                </c:pt>
                <c:pt idx="30">
                  <c:v>18839.14712448</c:v>
                </c:pt>
                <c:pt idx="31">
                  <c:v>19592.65734999998</c:v>
                </c:pt>
                <c:pt idx="32">
                  <c:v>19377.62069957998</c:v>
                </c:pt>
                <c:pt idx="33">
                  <c:v>18792.49537182</c:v>
                </c:pt>
                <c:pt idx="34">
                  <c:v>18832.2198019</c:v>
                </c:pt>
                <c:pt idx="35">
                  <c:v>18423.47525</c:v>
                </c:pt>
                <c:pt idx="36">
                  <c:v>19379.476962</c:v>
                </c:pt>
                <c:pt idx="37">
                  <c:v>19286.56712389001</c:v>
                </c:pt>
                <c:pt idx="38">
                  <c:v>18876.41921249999</c:v>
                </c:pt>
                <c:pt idx="39">
                  <c:v>18242.27886000002</c:v>
                </c:pt>
                <c:pt idx="40">
                  <c:v>18480.40063856</c:v>
                </c:pt>
                <c:pt idx="41">
                  <c:v>18796.63382025</c:v>
                </c:pt>
                <c:pt idx="42">
                  <c:v>18250.85075989999</c:v>
                </c:pt>
                <c:pt idx="43">
                  <c:v>17122.99464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40th Percentile</c:v>
                </c:pt>
              </c:strCache>
            </c:strRef>
          </c:tx>
          <c:spPr>
            <a:ln w="44450"/>
          </c:spPr>
          <c:xVal>
            <c:numRef>
              <c:f>Sheet1!$I$4:$I$47</c:f>
              <c:numCache>
                <c:formatCode>0</c:formatCode>
                <c:ptCount val="44"/>
                <c:pt idx="0">
                  <c:v>2010.0</c:v>
                </c:pt>
                <c:pt idx="1">
                  <c:v>2009.0</c:v>
                </c:pt>
                <c:pt idx="2">
                  <c:v>2008.0</c:v>
                </c:pt>
                <c:pt idx="3">
                  <c:v>2007.0</c:v>
                </c:pt>
                <c:pt idx="4">
                  <c:v>2006.0</c:v>
                </c:pt>
                <c:pt idx="5">
                  <c:v>2005.0</c:v>
                </c:pt>
                <c:pt idx="6">
                  <c:v>2004.0</c:v>
                </c:pt>
                <c:pt idx="7">
                  <c:v>2003.0</c:v>
                </c:pt>
                <c:pt idx="8">
                  <c:v>2002.0</c:v>
                </c:pt>
                <c:pt idx="9">
                  <c:v>2001.0</c:v>
                </c:pt>
                <c:pt idx="10">
                  <c:v>2000.0</c:v>
                </c:pt>
                <c:pt idx="11">
                  <c:v>1999.0</c:v>
                </c:pt>
                <c:pt idx="12">
                  <c:v>1998.0</c:v>
                </c:pt>
                <c:pt idx="13">
                  <c:v>1997.0</c:v>
                </c:pt>
                <c:pt idx="14">
                  <c:v>1996.0</c:v>
                </c:pt>
                <c:pt idx="15">
                  <c:v>1995.0</c:v>
                </c:pt>
                <c:pt idx="16">
                  <c:v>1994.0</c:v>
                </c:pt>
                <c:pt idx="17">
                  <c:v>1993.0</c:v>
                </c:pt>
                <c:pt idx="18">
                  <c:v>1992.0</c:v>
                </c:pt>
                <c:pt idx="19">
                  <c:v>1991.0</c:v>
                </c:pt>
                <c:pt idx="20">
                  <c:v>1990.0</c:v>
                </c:pt>
                <c:pt idx="21">
                  <c:v>1989.0</c:v>
                </c:pt>
                <c:pt idx="22">
                  <c:v>1988.0</c:v>
                </c:pt>
                <c:pt idx="23">
                  <c:v>1987.0</c:v>
                </c:pt>
                <c:pt idx="24">
                  <c:v>1986.0</c:v>
                </c:pt>
                <c:pt idx="25">
                  <c:v>1985.0</c:v>
                </c:pt>
                <c:pt idx="26">
                  <c:v>1984.0</c:v>
                </c:pt>
                <c:pt idx="27">
                  <c:v>1983.0</c:v>
                </c:pt>
                <c:pt idx="28">
                  <c:v>1982.0</c:v>
                </c:pt>
                <c:pt idx="29">
                  <c:v>1981.0</c:v>
                </c:pt>
                <c:pt idx="30">
                  <c:v>1980.0</c:v>
                </c:pt>
                <c:pt idx="31">
                  <c:v>1979.0</c:v>
                </c:pt>
                <c:pt idx="32">
                  <c:v>1978.0</c:v>
                </c:pt>
                <c:pt idx="33">
                  <c:v>1977.0</c:v>
                </c:pt>
                <c:pt idx="34">
                  <c:v>1976.0</c:v>
                </c:pt>
                <c:pt idx="35">
                  <c:v>1975.0</c:v>
                </c:pt>
                <c:pt idx="36">
                  <c:v>1974.0</c:v>
                </c:pt>
                <c:pt idx="37">
                  <c:v>1973.0</c:v>
                </c:pt>
                <c:pt idx="38">
                  <c:v>1972.0</c:v>
                </c:pt>
                <c:pt idx="39">
                  <c:v>1971.0</c:v>
                </c:pt>
                <c:pt idx="40">
                  <c:v>1970.0</c:v>
                </c:pt>
                <c:pt idx="41">
                  <c:v>1969.0</c:v>
                </c:pt>
                <c:pt idx="42">
                  <c:v>1968.0</c:v>
                </c:pt>
                <c:pt idx="43">
                  <c:v>1967.0</c:v>
                </c:pt>
              </c:numCache>
            </c:numRef>
          </c:xVal>
          <c:yVal>
            <c:numRef>
              <c:f>Sheet1!$K$4:$K$47</c:f>
              <c:numCache>
                <c:formatCode>#,##0_);\(#,##0\)</c:formatCode>
                <c:ptCount val="44"/>
                <c:pt idx="0">
                  <c:v>38043.0</c:v>
                </c:pt>
                <c:pt idx="1">
                  <c:v>39186.381087</c:v>
                </c:pt>
                <c:pt idx="2">
                  <c:v>39493.35858000001</c:v>
                </c:pt>
                <c:pt idx="3">
                  <c:v>41115.993263</c:v>
                </c:pt>
                <c:pt idx="4">
                  <c:v>40848.47949908001</c:v>
                </c:pt>
                <c:pt idx="5">
                  <c:v>40206.48768000001</c:v>
                </c:pt>
                <c:pt idx="6">
                  <c:v>40024.99985525001</c:v>
                </c:pt>
                <c:pt idx="7">
                  <c:v>40306.55324000001</c:v>
                </c:pt>
                <c:pt idx="8">
                  <c:v>40451.61028128</c:v>
                </c:pt>
                <c:pt idx="9">
                  <c:v>41027.47225644006</c:v>
                </c:pt>
                <c:pt idx="10">
                  <c:v>41781.73196999999</c:v>
                </c:pt>
                <c:pt idx="11">
                  <c:v>41768.6309544</c:v>
                </c:pt>
                <c:pt idx="12">
                  <c:v>40620.11507568</c:v>
                </c:pt>
                <c:pt idx="13">
                  <c:v>39550.930756</c:v>
                </c:pt>
                <c:pt idx="14">
                  <c:v>38412.92998079999</c:v>
                </c:pt>
                <c:pt idx="15">
                  <c:v>38233.64164581995</c:v>
                </c:pt>
                <c:pt idx="16">
                  <c:v>36660.790656</c:v>
                </c:pt>
                <c:pt idx="17">
                  <c:v>36669.21490473</c:v>
                </c:pt>
                <c:pt idx="18">
                  <c:v>36755.2448692</c:v>
                </c:pt>
                <c:pt idx="19">
                  <c:v>37468.55184</c:v>
                </c:pt>
                <c:pt idx="20">
                  <c:v>38265.51723864001</c:v>
                </c:pt>
                <c:pt idx="21">
                  <c:v>39048.78038</c:v>
                </c:pt>
                <c:pt idx="22">
                  <c:v>38076.88055000001</c:v>
                </c:pt>
                <c:pt idx="23">
                  <c:v>37638.187985</c:v>
                </c:pt>
                <c:pt idx="24">
                  <c:v>37201.659656</c:v>
                </c:pt>
                <c:pt idx="25">
                  <c:v>36143.75867088</c:v>
                </c:pt>
                <c:pt idx="26">
                  <c:v>35537.80273680001</c:v>
                </c:pt>
                <c:pt idx="27">
                  <c:v>34620.714752</c:v>
                </c:pt>
                <c:pt idx="28">
                  <c:v>34657.96199944001</c:v>
                </c:pt>
                <c:pt idx="29">
                  <c:v>34504.3104</c:v>
                </c:pt>
                <c:pt idx="30">
                  <c:v>35330.32886784001</c:v>
                </c:pt>
                <c:pt idx="31">
                  <c:v>36386.36365</c:v>
                </c:pt>
                <c:pt idx="32">
                  <c:v>36638.97703026</c:v>
                </c:pt>
                <c:pt idx="33">
                  <c:v>35395.70108399999</c:v>
                </c:pt>
                <c:pt idx="34">
                  <c:v>35086.1153386</c:v>
                </c:pt>
                <c:pt idx="35">
                  <c:v>34577.1783492</c:v>
                </c:pt>
                <c:pt idx="36">
                  <c:v>35947.7335005</c:v>
                </c:pt>
                <c:pt idx="37">
                  <c:v>37086.17808335</c:v>
                </c:pt>
                <c:pt idx="38">
                  <c:v>36354.58515</c:v>
                </c:pt>
                <c:pt idx="39">
                  <c:v>34775.54422680001</c:v>
                </c:pt>
                <c:pt idx="40">
                  <c:v>35402.39439030001</c:v>
                </c:pt>
                <c:pt idx="41">
                  <c:v>36068.5057362</c:v>
                </c:pt>
                <c:pt idx="42">
                  <c:v>34601.37219</c:v>
                </c:pt>
                <c:pt idx="43">
                  <c:v>33389.83954800001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Sheet1!$L$3</c:f>
              <c:strCache>
                <c:ptCount val="1"/>
                <c:pt idx="0">
                  <c:v>60th Percentile</c:v>
                </c:pt>
              </c:strCache>
            </c:strRef>
          </c:tx>
          <c:spPr>
            <a:ln w="44450"/>
          </c:spPr>
          <c:xVal>
            <c:numRef>
              <c:f>Sheet1!$I$4:$I$47</c:f>
              <c:numCache>
                <c:formatCode>0</c:formatCode>
                <c:ptCount val="44"/>
                <c:pt idx="0">
                  <c:v>2010.0</c:v>
                </c:pt>
                <c:pt idx="1">
                  <c:v>2009.0</c:v>
                </c:pt>
                <c:pt idx="2">
                  <c:v>2008.0</c:v>
                </c:pt>
                <c:pt idx="3">
                  <c:v>2007.0</c:v>
                </c:pt>
                <c:pt idx="4">
                  <c:v>2006.0</c:v>
                </c:pt>
                <c:pt idx="5">
                  <c:v>2005.0</c:v>
                </c:pt>
                <c:pt idx="6">
                  <c:v>2004.0</c:v>
                </c:pt>
                <c:pt idx="7">
                  <c:v>2003.0</c:v>
                </c:pt>
                <c:pt idx="8">
                  <c:v>2002.0</c:v>
                </c:pt>
                <c:pt idx="9">
                  <c:v>2001.0</c:v>
                </c:pt>
                <c:pt idx="10">
                  <c:v>2000.0</c:v>
                </c:pt>
                <c:pt idx="11">
                  <c:v>1999.0</c:v>
                </c:pt>
                <c:pt idx="12">
                  <c:v>1998.0</c:v>
                </c:pt>
                <c:pt idx="13">
                  <c:v>1997.0</c:v>
                </c:pt>
                <c:pt idx="14">
                  <c:v>1996.0</c:v>
                </c:pt>
                <c:pt idx="15">
                  <c:v>1995.0</c:v>
                </c:pt>
                <c:pt idx="16">
                  <c:v>1994.0</c:v>
                </c:pt>
                <c:pt idx="17">
                  <c:v>1993.0</c:v>
                </c:pt>
                <c:pt idx="18">
                  <c:v>1992.0</c:v>
                </c:pt>
                <c:pt idx="19">
                  <c:v>1991.0</c:v>
                </c:pt>
                <c:pt idx="20">
                  <c:v>1990.0</c:v>
                </c:pt>
                <c:pt idx="21">
                  <c:v>1989.0</c:v>
                </c:pt>
                <c:pt idx="22">
                  <c:v>1988.0</c:v>
                </c:pt>
                <c:pt idx="23">
                  <c:v>1987.0</c:v>
                </c:pt>
                <c:pt idx="24">
                  <c:v>1986.0</c:v>
                </c:pt>
                <c:pt idx="25">
                  <c:v>1985.0</c:v>
                </c:pt>
                <c:pt idx="26">
                  <c:v>1984.0</c:v>
                </c:pt>
                <c:pt idx="27">
                  <c:v>1983.0</c:v>
                </c:pt>
                <c:pt idx="28">
                  <c:v>1982.0</c:v>
                </c:pt>
                <c:pt idx="29">
                  <c:v>1981.0</c:v>
                </c:pt>
                <c:pt idx="30">
                  <c:v>1980.0</c:v>
                </c:pt>
                <c:pt idx="31">
                  <c:v>1979.0</c:v>
                </c:pt>
                <c:pt idx="32">
                  <c:v>1978.0</c:v>
                </c:pt>
                <c:pt idx="33">
                  <c:v>1977.0</c:v>
                </c:pt>
                <c:pt idx="34">
                  <c:v>1976.0</c:v>
                </c:pt>
                <c:pt idx="35">
                  <c:v>1975.0</c:v>
                </c:pt>
                <c:pt idx="36">
                  <c:v>1974.0</c:v>
                </c:pt>
                <c:pt idx="37">
                  <c:v>1973.0</c:v>
                </c:pt>
                <c:pt idx="38">
                  <c:v>1972.0</c:v>
                </c:pt>
                <c:pt idx="39">
                  <c:v>1971.0</c:v>
                </c:pt>
                <c:pt idx="40">
                  <c:v>1970.0</c:v>
                </c:pt>
                <c:pt idx="41">
                  <c:v>1969.0</c:v>
                </c:pt>
                <c:pt idx="42">
                  <c:v>1968.0</c:v>
                </c:pt>
                <c:pt idx="43">
                  <c:v>1967.0</c:v>
                </c:pt>
              </c:numCache>
            </c:numRef>
          </c:xVal>
          <c:yVal>
            <c:numRef>
              <c:f>Sheet1!$L$4:$L$47</c:f>
              <c:numCache>
                <c:formatCode>#,##0_);\(#,##0\)</c:formatCode>
                <c:ptCount val="44"/>
                <c:pt idx="0">
                  <c:v>61735.0</c:v>
                </c:pt>
                <c:pt idx="1">
                  <c:v>62821.20719994001</c:v>
                </c:pt>
                <c:pt idx="2">
                  <c:v>63518.48504950001</c:v>
                </c:pt>
                <c:pt idx="3">
                  <c:v>65196.71566</c:v>
                </c:pt>
                <c:pt idx="4">
                  <c:v>64883.4852</c:v>
                </c:pt>
                <c:pt idx="5">
                  <c:v>64397.39110079998</c:v>
                </c:pt>
                <c:pt idx="6">
                  <c:v>63751.4273109</c:v>
                </c:pt>
                <c:pt idx="7">
                  <c:v>64553.31598758</c:v>
                </c:pt>
                <c:pt idx="8">
                  <c:v>64430.25154367999</c:v>
                </c:pt>
                <c:pt idx="9">
                  <c:v>65271.53838000001</c:v>
                </c:pt>
                <c:pt idx="10">
                  <c:v>66058.18435766002</c:v>
                </c:pt>
                <c:pt idx="11">
                  <c:v>65929.53327087969</c:v>
                </c:pt>
                <c:pt idx="12">
                  <c:v>64570.32696702</c:v>
                </c:pt>
                <c:pt idx="13">
                  <c:v>62306.26077999999</c:v>
                </c:pt>
                <c:pt idx="14">
                  <c:v>60893.35002648001</c:v>
                </c:pt>
                <c:pt idx="15">
                  <c:v>59667.43763126</c:v>
                </c:pt>
                <c:pt idx="16">
                  <c:v>58337.210528</c:v>
                </c:pt>
                <c:pt idx="17">
                  <c:v>57640.45762791</c:v>
                </c:pt>
                <c:pt idx="18">
                  <c:v>57706.038962</c:v>
                </c:pt>
                <c:pt idx="19">
                  <c:v>57873.30069620001</c:v>
                </c:pt>
                <c:pt idx="20">
                  <c:v>58541.61626400001</c:v>
                </c:pt>
                <c:pt idx="21">
                  <c:v>60016.277671</c:v>
                </c:pt>
                <c:pt idx="22">
                  <c:v>59339.7190562</c:v>
                </c:pt>
                <c:pt idx="23">
                  <c:v>58752.29343999999</c:v>
                </c:pt>
                <c:pt idx="24">
                  <c:v>57736.59617734001</c:v>
                </c:pt>
                <c:pt idx="25">
                  <c:v>55991.52093075</c:v>
                </c:pt>
                <c:pt idx="26">
                  <c:v>54751.80148307999</c:v>
                </c:pt>
                <c:pt idx="27">
                  <c:v>53135.72320019999</c:v>
                </c:pt>
                <c:pt idx="28">
                  <c:v>52954.4850029</c:v>
                </c:pt>
                <c:pt idx="29">
                  <c:v>53366.666752</c:v>
                </c:pt>
                <c:pt idx="30">
                  <c:v>54164.43744</c:v>
                </c:pt>
                <c:pt idx="31">
                  <c:v>55981.81995105001</c:v>
                </c:pt>
                <c:pt idx="32">
                  <c:v>55436.92531575</c:v>
                </c:pt>
                <c:pt idx="33">
                  <c:v>53952.22511525999</c:v>
                </c:pt>
                <c:pt idx="34">
                  <c:v>53447.9651732</c:v>
                </c:pt>
                <c:pt idx="35">
                  <c:v>52248.975809</c:v>
                </c:pt>
                <c:pt idx="36">
                  <c:v>53118.10959070001</c:v>
                </c:pt>
                <c:pt idx="37">
                  <c:v>54872.6301387</c:v>
                </c:pt>
                <c:pt idx="38">
                  <c:v>53730.21251400001</c:v>
                </c:pt>
                <c:pt idx="39">
                  <c:v>51174.392802</c:v>
                </c:pt>
                <c:pt idx="40">
                  <c:v>51492.56967511999</c:v>
                </c:pt>
                <c:pt idx="41">
                  <c:v>52162.63052607</c:v>
                </c:pt>
                <c:pt idx="42">
                  <c:v>49595.30013900001</c:v>
                </c:pt>
                <c:pt idx="43">
                  <c:v>47390.74149863997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Sheet1!$M$3</c:f>
              <c:strCache>
                <c:ptCount val="1"/>
                <c:pt idx="0">
                  <c:v>80th Percentile </c:v>
                </c:pt>
              </c:strCache>
            </c:strRef>
          </c:tx>
          <c:spPr>
            <a:ln w="44450"/>
          </c:spPr>
          <c:xVal>
            <c:numRef>
              <c:f>Sheet1!$I$4:$I$47</c:f>
              <c:numCache>
                <c:formatCode>0</c:formatCode>
                <c:ptCount val="44"/>
                <c:pt idx="0">
                  <c:v>2010.0</c:v>
                </c:pt>
                <c:pt idx="1">
                  <c:v>2009.0</c:v>
                </c:pt>
                <c:pt idx="2">
                  <c:v>2008.0</c:v>
                </c:pt>
                <c:pt idx="3">
                  <c:v>2007.0</c:v>
                </c:pt>
                <c:pt idx="4">
                  <c:v>2006.0</c:v>
                </c:pt>
                <c:pt idx="5">
                  <c:v>2005.0</c:v>
                </c:pt>
                <c:pt idx="6">
                  <c:v>2004.0</c:v>
                </c:pt>
                <c:pt idx="7">
                  <c:v>2003.0</c:v>
                </c:pt>
                <c:pt idx="8">
                  <c:v>2002.0</c:v>
                </c:pt>
                <c:pt idx="9">
                  <c:v>2001.0</c:v>
                </c:pt>
                <c:pt idx="10">
                  <c:v>2000.0</c:v>
                </c:pt>
                <c:pt idx="11">
                  <c:v>1999.0</c:v>
                </c:pt>
                <c:pt idx="12">
                  <c:v>1998.0</c:v>
                </c:pt>
                <c:pt idx="13">
                  <c:v>1997.0</c:v>
                </c:pt>
                <c:pt idx="14">
                  <c:v>1996.0</c:v>
                </c:pt>
                <c:pt idx="15">
                  <c:v>1995.0</c:v>
                </c:pt>
                <c:pt idx="16">
                  <c:v>1994.0</c:v>
                </c:pt>
                <c:pt idx="17">
                  <c:v>1993.0</c:v>
                </c:pt>
                <c:pt idx="18">
                  <c:v>1992.0</c:v>
                </c:pt>
                <c:pt idx="19">
                  <c:v>1991.0</c:v>
                </c:pt>
                <c:pt idx="20">
                  <c:v>1990.0</c:v>
                </c:pt>
                <c:pt idx="21">
                  <c:v>1989.0</c:v>
                </c:pt>
                <c:pt idx="22">
                  <c:v>1988.0</c:v>
                </c:pt>
                <c:pt idx="23">
                  <c:v>1987.0</c:v>
                </c:pt>
                <c:pt idx="24">
                  <c:v>1986.0</c:v>
                </c:pt>
                <c:pt idx="25">
                  <c:v>1985.0</c:v>
                </c:pt>
                <c:pt idx="26">
                  <c:v>1984.0</c:v>
                </c:pt>
                <c:pt idx="27">
                  <c:v>1983.0</c:v>
                </c:pt>
                <c:pt idx="28">
                  <c:v>1982.0</c:v>
                </c:pt>
                <c:pt idx="29">
                  <c:v>1981.0</c:v>
                </c:pt>
                <c:pt idx="30">
                  <c:v>1980.0</c:v>
                </c:pt>
                <c:pt idx="31">
                  <c:v>1979.0</c:v>
                </c:pt>
                <c:pt idx="32">
                  <c:v>1978.0</c:v>
                </c:pt>
                <c:pt idx="33">
                  <c:v>1977.0</c:v>
                </c:pt>
                <c:pt idx="34">
                  <c:v>1976.0</c:v>
                </c:pt>
                <c:pt idx="35">
                  <c:v>1975.0</c:v>
                </c:pt>
                <c:pt idx="36">
                  <c:v>1974.0</c:v>
                </c:pt>
                <c:pt idx="37">
                  <c:v>1973.0</c:v>
                </c:pt>
                <c:pt idx="38">
                  <c:v>1972.0</c:v>
                </c:pt>
                <c:pt idx="39">
                  <c:v>1971.0</c:v>
                </c:pt>
                <c:pt idx="40">
                  <c:v>1970.0</c:v>
                </c:pt>
                <c:pt idx="41">
                  <c:v>1969.0</c:v>
                </c:pt>
                <c:pt idx="42">
                  <c:v>1968.0</c:v>
                </c:pt>
                <c:pt idx="43">
                  <c:v>1967.0</c:v>
                </c:pt>
              </c:numCache>
            </c:numRef>
          </c:xVal>
          <c:yVal>
            <c:numRef>
              <c:f>Sheet1!$M$4:$M$47</c:f>
              <c:numCache>
                <c:formatCode>#,##0_);\(#,##0\)</c:formatCode>
                <c:ptCount val="44"/>
                <c:pt idx="0">
                  <c:v>100065.0</c:v>
                </c:pt>
                <c:pt idx="1">
                  <c:v>101650.794</c:v>
                </c:pt>
                <c:pt idx="2">
                  <c:v>101508.0580528</c:v>
                </c:pt>
                <c:pt idx="3">
                  <c:v>105155.993</c:v>
                </c:pt>
                <c:pt idx="4">
                  <c:v>104929.57226544</c:v>
                </c:pt>
                <c:pt idx="5">
                  <c:v>102420.4431304</c:v>
                </c:pt>
                <c:pt idx="6">
                  <c:v>101579.81361966</c:v>
                </c:pt>
                <c:pt idx="7">
                  <c:v>102979.68706762</c:v>
                </c:pt>
                <c:pt idx="8">
                  <c:v>101824.08513024</c:v>
                </c:pt>
                <c:pt idx="9">
                  <c:v>102833.46141</c:v>
                </c:pt>
                <c:pt idx="10">
                  <c:v>103525.00291694</c:v>
                </c:pt>
                <c:pt idx="11">
                  <c:v>103678.32605824</c:v>
                </c:pt>
                <c:pt idx="12">
                  <c:v>100187.7345</c:v>
                </c:pt>
                <c:pt idx="13">
                  <c:v>96845.600995</c:v>
                </c:pt>
                <c:pt idx="14">
                  <c:v>94115.8297062001</c:v>
                </c:pt>
                <c:pt idx="15">
                  <c:v>92514.2185681198</c:v>
                </c:pt>
                <c:pt idx="16">
                  <c:v>91420.66450848002</c:v>
                </c:pt>
                <c:pt idx="17">
                  <c:v>89596.56626099997</c:v>
                </c:pt>
                <c:pt idx="18">
                  <c:v>88320.69134746</c:v>
                </c:pt>
                <c:pt idx="19">
                  <c:v>88611.56391194</c:v>
                </c:pt>
                <c:pt idx="20">
                  <c:v>89275.9648025998</c:v>
                </c:pt>
                <c:pt idx="21">
                  <c:v>91187.39105260002</c:v>
                </c:pt>
                <c:pt idx="22">
                  <c:v>89601.0984961</c:v>
                </c:pt>
                <c:pt idx="23">
                  <c:v>88794.91148871</c:v>
                </c:pt>
                <c:pt idx="24">
                  <c:v>87275.85277051994</c:v>
                </c:pt>
                <c:pt idx="25">
                  <c:v>84210.47451666</c:v>
                </c:pt>
                <c:pt idx="26">
                  <c:v>82708.33955280002</c:v>
                </c:pt>
                <c:pt idx="27">
                  <c:v>80301.74919280002</c:v>
                </c:pt>
                <c:pt idx="28">
                  <c:v>78965.311516</c:v>
                </c:pt>
                <c:pt idx="29">
                  <c:v>78899.856448</c:v>
                </c:pt>
                <c:pt idx="30">
                  <c:v>79306.8135168</c:v>
                </c:pt>
                <c:pt idx="31">
                  <c:v>81169.58045000002</c:v>
                </c:pt>
                <c:pt idx="32">
                  <c:v>80626.6054052801</c:v>
                </c:pt>
                <c:pt idx="33">
                  <c:v>78657.11352</c:v>
                </c:pt>
                <c:pt idx="34">
                  <c:v>76896.7790986001</c:v>
                </c:pt>
                <c:pt idx="35">
                  <c:v>75020.391218</c:v>
                </c:pt>
                <c:pt idx="36">
                  <c:v>77091.2403510998</c:v>
                </c:pt>
                <c:pt idx="37">
                  <c:v>79006.06027643994</c:v>
                </c:pt>
                <c:pt idx="38">
                  <c:v>76903.93012500001</c:v>
                </c:pt>
                <c:pt idx="39">
                  <c:v>72969.11544000002</c:v>
                </c:pt>
                <c:pt idx="40">
                  <c:v>73465.60568382</c:v>
                </c:pt>
                <c:pt idx="41">
                  <c:v>73083.415413</c:v>
                </c:pt>
                <c:pt idx="42">
                  <c:v>69686.0651344</c:v>
                </c:pt>
                <c:pt idx="43">
                  <c:v>67578.75217919982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Sheet1!$N$3</c:f>
              <c:strCache>
                <c:ptCount val="1"/>
                <c:pt idx="0">
                  <c:v>95th Percentile</c:v>
                </c:pt>
              </c:strCache>
            </c:strRef>
          </c:tx>
          <c:spPr>
            <a:ln w="47625"/>
          </c:spPr>
          <c:xVal>
            <c:numRef>
              <c:f>Sheet1!$I$4:$I$47</c:f>
              <c:numCache>
                <c:formatCode>0</c:formatCode>
                <c:ptCount val="44"/>
                <c:pt idx="0">
                  <c:v>2010.0</c:v>
                </c:pt>
                <c:pt idx="1">
                  <c:v>2009.0</c:v>
                </c:pt>
                <c:pt idx="2">
                  <c:v>2008.0</c:v>
                </c:pt>
                <c:pt idx="3">
                  <c:v>2007.0</c:v>
                </c:pt>
                <c:pt idx="4">
                  <c:v>2006.0</c:v>
                </c:pt>
                <c:pt idx="5">
                  <c:v>2005.0</c:v>
                </c:pt>
                <c:pt idx="6">
                  <c:v>2004.0</c:v>
                </c:pt>
                <c:pt idx="7">
                  <c:v>2003.0</c:v>
                </c:pt>
                <c:pt idx="8">
                  <c:v>2002.0</c:v>
                </c:pt>
                <c:pt idx="9">
                  <c:v>2001.0</c:v>
                </c:pt>
                <c:pt idx="10">
                  <c:v>2000.0</c:v>
                </c:pt>
                <c:pt idx="11">
                  <c:v>1999.0</c:v>
                </c:pt>
                <c:pt idx="12">
                  <c:v>1998.0</c:v>
                </c:pt>
                <c:pt idx="13">
                  <c:v>1997.0</c:v>
                </c:pt>
                <c:pt idx="14">
                  <c:v>1996.0</c:v>
                </c:pt>
                <c:pt idx="15">
                  <c:v>1995.0</c:v>
                </c:pt>
                <c:pt idx="16">
                  <c:v>1994.0</c:v>
                </c:pt>
                <c:pt idx="17">
                  <c:v>1993.0</c:v>
                </c:pt>
                <c:pt idx="18">
                  <c:v>1992.0</c:v>
                </c:pt>
                <c:pt idx="19">
                  <c:v>1991.0</c:v>
                </c:pt>
                <c:pt idx="20">
                  <c:v>1990.0</c:v>
                </c:pt>
                <c:pt idx="21">
                  <c:v>1989.0</c:v>
                </c:pt>
                <c:pt idx="22">
                  <c:v>1988.0</c:v>
                </c:pt>
                <c:pt idx="23">
                  <c:v>1987.0</c:v>
                </c:pt>
                <c:pt idx="24">
                  <c:v>1986.0</c:v>
                </c:pt>
                <c:pt idx="25">
                  <c:v>1985.0</c:v>
                </c:pt>
                <c:pt idx="26">
                  <c:v>1984.0</c:v>
                </c:pt>
                <c:pt idx="27">
                  <c:v>1983.0</c:v>
                </c:pt>
                <c:pt idx="28">
                  <c:v>1982.0</c:v>
                </c:pt>
                <c:pt idx="29">
                  <c:v>1981.0</c:v>
                </c:pt>
                <c:pt idx="30">
                  <c:v>1980.0</c:v>
                </c:pt>
                <c:pt idx="31">
                  <c:v>1979.0</c:v>
                </c:pt>
                <c:pt idx="32">
                  <c:v>1978.0</c:v>
                </c:pt>
                <c:pt idx="33">
                  <c:v>1977.0</c:v>
                </c:pt>
                <c:pt idx="34">
                  <c:v>1976.0</c:v>
                </c:pt>
                <c:pt idx="35">
                  <c:v>1975.0</c:v>
                </c:pt>
                <c:pt idx="36">
                  <c:v>1974.0</c:v>
                </c:pt>
                <c:pt idx="37">
                  <c:v>1973.0</c:v>
                </c:pt>
                <c:pt idx="38">
                  <c:v>1972.0</c:v>
                </c:pt>
                <c:pt idx="39">
                  <c:v>1971.0</c:v>
                </c:pt>
                <c:pt idx="40">
                  <c:v>1970.0</c:v>
                </c:pt>
                <c:pt idx="41">
                  <c:v>1969.0</c:v>
                </c:pt>
                <c:pt idx="42">
                  <c:v>1968.0</c:v>
                </c:pt>
                <c:pt idx="43">
                  <c:v>1967.0</c:v>
                </c:pt>
              </c:numCache>
            </c:numRef>
          </c:xVal>
          <c:yVal>
            <c:numRef>
              <c:f>Sheet1!$N$4:$N$47</c:f>
              <c:numCache>
                <c:formatCode>#,##0_);\(#,##0\)</c:formatCode>
                <c:ptCount val="44"/>
                <c:pt idx="0">
                  <c:v>180810.0</c:v>
                </c:pt>
                <c:pt idx="1">
                  <c:v>182972.44570794</c:v>
                </c:pt>
                <c:pt idx="2">
                  <c:v>182277.0396</c:v>
                </c:pt>
                <c:pt idx="3">
                  <c:v>186126.10761</c:v>
                </c:pt>
                <c:pt idx="4">
                  <c:v>188175.08377704</c:v>
                </c:pt>
                <c:pt idx="5">
                  <c:v>185396.58208</c:v>
                </c:pt>
                <c:pt idx="6">
                  <c:v>181398.95536416</c:v>
                </c:pt>
                <c:pt idx="7">
                  <c:v>182707.2348632</c:v>
                </c:pt>
                <c:pt idx="8">
                  <c:v>181796.5199212801</c:v>
                </c:pt>
                <c:pt idx="9">
                  <c:v>185345.3066915399</c:v>
                </c:pt>
                <c:pt idx="10">
                  <c:v>183864.9429298001</c:v>
                </c:pt>
                <c:pt idx="11">
                  <c:v>185812.83194</c:v>
                </c:pt>
                <c:pt idx="12">
                  <c:v>176596.2441755401</c:v>
                </c:pt>
                <c:pt idx="13">
                  <c:v>171409.9413415001</c:v>
                </c:pt>
                <c:pt idx="14">
                  <c:v>165413.6041032</c:v>
                </c:pt>
                <c:pt idx="15">
                  <c:v>160526.17619</c:v>
                </c:pt>
                <c:pt idx="16">
                  <c:v>159766.85280288</c:v>
                </c:pt>
                <c:pt idx="17">
                  <c:v>155477.5306299301</c:v>
                </c:pt>
                <c:pt idx="18">
                  <c:v>150766.5429556001</c:v>
                </c:pt>
                <c:pt idx="19">
                  <c:v>150498.683224</c:v>
                </c:pt>
                <c:pt idx="20">
                  <c:v>153223.78612656</c:v>
                </c:pt>
                <c:pt idx="21">
                  <c:v>155770.6782550001</c:v>
                </c:pt>
                <c:pt idx="22">
                  <c:v>151669.955828</c:v>
                </c:pt>
                <c:pt idx="23">
                  <c:v>148584.55010976</c:v>
                </c:pt>
                <c:pt idx="24">
                  <c:v>146350.56986916</c:v>
                </c:pt>
                <c:pt idx="25">
                  <c:v>139141.1034718801</c:v>
                </c:pt>
                <c:pt idx="26">
                  <c:v>136914.4818599999</c:v>
                </c:pt>
                <c:pt idx="27">
                  <c:v>132116.3093</c:v>
                </c:pt>
                <c:pt idx="28">
                  <c:v>130349.16779534</c:v>
                </c:pt>
                <c:pt idx="29">
                  <c:v>126975.862272</c:v>
                </c:pt>
                <c:pt idx="30">
                  <c:v>127629.04954176</c:v>
                </c:pt>
                <c:pt idx="31">
                  <c:v>131158.846203</c:v>
                </c:pt>
                <c:pt idx="32">
                  <c:v>128984.77975955</c:v>
                </c:pt>
                <c:pt idx="33">
                  <c:v>124540.42974</c:v>
                </c:pt>
                <c:pt idx="34">
                  <c:v>121947.7693</c:v>
                </c:pt>
                <c:pt idx="35">
                  <c:v>118385.56726145</c:v>
                </c:pt>
                <c:pt idx="36">
                  <c:v>122018.92902</c:v>
                </c:pt>
                <c:pt idx="37">
                  <c:v>126983.4246615</c:v>
                </c:pt>
                <c:pt idx="38">
                  <c:v>123768.71905875</c:v>
                </c:pt>
                <c:pt idx="39">
                  <c:v>115876.8755586</c:v>
                </c:pt>
                <c:pt idx="40">
                  <c:v>116128.8733185</c:v>
                </c:pt>
                <c:pt idx="41">
                  <c:v>114620.032806</c:v>
                </c:pt>
                <c:pt idx="42">
                  <c:v>109021.783805</c:v>
                </c:pt>
                <c:pt idx="43">
                  <c:v>108445.63272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854792"/>
        <c:axId val="114857960"/>
      </c:scatterChart>
      <c:valAx>
        <c:axId val="1148547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4857960"/>
        <c:crosses val="autoZero"/>
        <c:crossBetween val="midCat"/>
      </c:valAx>
      <c:valAx>
        <c:axId val="114857960"/>
        <c:scaling>
          <c:orientation val="minMax"/>
        </c:scaling>
        <c:delete val="0"/>
        <c:axPos val="l"/>
        <c:majorGridlines/>
        <c:numFmt formatCode="#,##0_);\(#,##0\)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4854792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Published Tuition and Fees and Net Tuition and Fees, Public 4-year Institutions, 1996-2011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Sheet5!$L$23</c:f>
              <c:strCache>
                <c:ptCount val="1"/>
                <c:pt idx="0">
                  <c:v>Published Tution and Fees</c:v>
                </c:pt>
              </c:strCache>
            </c:strRef>
          </c:tx>
          <c:xVal>
            <c:numRef>
              <c:f>Sheet5!$K$24:$K$39</c:f>
              <c:numCache>
                <c:formatCode>General</c:formatCode>
                <c:ptCount val="16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</c:numCache>
            </c:numRef>
          </c:xVal>
          <c:yVal>
            <c:numRef>
              <c:f>Sheet5!$L$24:$L$39</c:f>
              <c:numCache>
                <c:formatCode>"$"#,##0</c:formatCode>
                <c:ptCount val="16"/>
                <c:pt idx="0">
                  <c:v>4280.0</c:v>
                </c:pt>
                <c:pt idx="1">
                  <c:v>4380.0</c:v>
                </c:pt>
                <c:pt idx="2">
                  <c:v>4490.0</c:v>
                </c:pt>
                <c:pt idx="3">
                  <c:v>4560.0</c:v>
                </c:pt>
                <c:pt idx="4">
                  <c:v>4590.0</c:v>
                </c:pt>
                <c:pt idx="5">
                  <c:v>4790.0</c:v>
                </c:pt>
                <c:pt idx="6">
                  <c:v>5140.0</c:v>
                </c:pt>
                <c:pt idx="7">
                  <c:v>5710.0</c:v>
                </c:pt>
                <c:pt idx="8">
                  <c:v>6110.0</c:v>
                </c:pt>
                <c:pt idx="9">
                  <c:v>6350.0</c:v>
                </c:pt>
                <c:pt idx="10">
                  <c:v>6440.0</c:v>
                </c:pt>
                <c:pt idx="11">
                  <c:v>6710.0</c:v>
                </c:pt>
                <c:pt idx="12">
                  <c:v>6770.0</c:v>
                </c:pt>
                <c:pt idx="13">
                  <c:v>7400.0</c:v>
                </c:pt>
                <c:pt idx="14">
                  <c:v>7890.0</c:v>
                </c:pt>
                <c:pt idx="15">
                  <c:v>8240.0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Sheet5!$M$23</c:f>
              <c:strCache>
                <c:ptCount val="1"/>
                <c:pt idx="0">
                  <c:v>Net Tution and Fees</c:v>
                </c:pt>
              </c:strCache>
            </c:strRef>
          </c:tx>
          <c:xVal>
            <c:numRef>
              <c:f>Sheet5!$K$24:$K$39</c:f>
              <c:numCache>
                <c:formatCode>General</c:formatCode>
                <c:ptCount val="16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</c:numCache>
            </c:numRef>
          </c:xVal>
          <c:yVal>
            <c:numRef>
              <c:f>Sheet5!$M$24:$M$39</c:f>
              <c:numCache>
                <c:formatCode>"$"#,##0</c:formatCode>
                <c:ptCount val="16"/>
                <c:pt idx="0">
                  <c:v>1910.0</c:v>
                </c:pt>
                <c:pt idx="1">
                  <c:v>1750.0</c:v>
                </c:pt>
                <c:pt idx="2">
                  <c:v>1500.0</c:v>
                </c:pt>
                <c:pt idx="3">
                  <c:v>1450.0</c:v>
                </c:pt>
                <c:pt idx="4">
                  <c:v>1340.0</c:v>
                </c:pt>
                <c:pt idx="5">
                  <c:v>1330.0</c:v>
                </c:pt>
                <c:pt idx="6">
                  <c:v>1470.0</c:v>
                </c:pt>
                <c:pt idx="7">
                  <c:v>1860.0</c:v>
                </c:pt>
                <c:pt idx="8">
                  <c:v>2120.0</c:v>
                </c:pt>
                <c:pt idx="9">
                  <c:v>2340.0</c:v>
                </c:pt>
                <c:pt idx="10">
                  <c:v>2320.0</c:v>
                </c:pt>
                <c:pt idx="11">
                  <c:v>2430.0</c:v>
                </c:pt>
                <c:pt idx="12">
                  <c:v>2310.0</c:v>
                </c:pt>
                <c:pt idx="13">
                  <c:v>2030.0</c:v>
                </c:pt>
                <c:pt idx="14">
                  <c:v>2190.0</c:v>
                </c:pt>
                <c:pt idx="15">
                  <c:v>2490.0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484344"/>
        <c:axId val="130487400"/>
      </c:scatterChart>
      <c:valAx>
        <c:axId val="13048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0487400"/>
        <c:crosses val="autoZero"/>
        <c:crossBetween val="midCat"/>
      </c:valAx>
      <c:valAx>
        <c:axId val="130487400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484344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The Real Price of Higher </a:t>
            </a:r>
            <a:r>
              <a:rPr lang="en-US" dirty="0" smtClean="0"/>
              <a:t>Education, </a:t>
            </a:r>
            <a:r>
              <a:rPr lang="en-US" dirty="0"/>
              <a:t>1947-2006, (1970=1)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Sheet3!$B$279</c:f>
              <c:strCache>
                <c:ptCount val="1"/>
                <c:pt idx="0">
                  <c:v>    Higher education </c:v>
                </c:pt>
              </c:strCache>
            </c:strRef>
          </c:tx>
          <c:xVal>
            <c:numRef>
              <c:f>Sheet3!$C$278:$BJ$278</c:f>
              <c:numCache>
                <c:formatCode>General</c:formatCode>
                <c:ptCount val="60"/>
                <c:pt idx="0">
                  <c:v>1947.0</c:v>
                </c:pt>
                <c:pt idx="1">
                  <c:v>1948.0</c:v>
                </c:pt>
                <c:pt idx="2">
                  <c:v>1949.0</c:v>
                </c:pt>
                <c:pt idx="3">
                  <c:v>1950.0</c:v>
                </c:pt>
                <c:pt idx="4">
                  <c:v>1951.0</c:v>
                </c:pt>
                <c:pt idx="5">
                  <c:v>1952.0</c:v>
                </c:pt>
                <c:pt idx="6">
                  <c:v>1953.0</c:v>
                </c:pt>
                <c:pt idx="7">
                  <c:v>1954.0</c:v>
                </c:pt>
                <c:pt idx="8">
                  <c:v>1955.0</c:v>
                </c:pt>
                <c:pt idx="9">
                  <c:v>1956.0</c:v>
                </c:pt>
                <c:pt idx="10">
                  <c:v>1957.0</c:v>
                </c:pt>
                <c:pt idx="11">
                  <c:v>1958.0</c:v>
                </c:pt>
                <c:pt idx="12">
                  <c:v>1959.0</c:v>
                </c:pt>
                <c:pt idx="13">
                  <c:v>1960.0</c:v>
                </c:pt>
                <c:pt idx="14">
                  <c:v>1961.0</c:v>
                </c:pt>
                <c:pt idx="15">
                  <c:v>1962.0</c:v>
                </c:pt>
                <c:pt idx="16">
                  <c:v>1963.0</c:v>
                </c:pt>
                <c:pt idx="17">
                  <c:v>1964.0</c:v>
                </c:pt>
                <c:pt idx="18">
                  <c:v>1965.0</c:v>
                </c:pt>
                <c:pt idx="19">
                  <c:v>1966.0</c:v>
                </c:pt>
                <c:pt idx="20">
                  <c:v>1967.0</c:v>
                </c:pt>
                <c:pt idx="21">
                  <c:v>1968.0</c:v>
                </c:pt>
                <c:pt idx="22">
                  <c:v>1969.0</c:v>
                </c:pt>
                <c:pt idx="23">
                  <c:v>1970.0</c:v>
                </c:pt>
                <c:pt idx="24">
                  <c:v>1971.0</c:v>
                </c:pt>
                <c:pt idx="25">
                  <c:v>1972.0</c:v>
                </c:pt>
                <c:pt idx="26">
                  <c:v>1973.0</c:v>
                </c:pt>
                <c:pt idx="27">
                  <c:v>1974.0</c:v>
                </c:pt>
                <c:pt idx="28">
                  <c:v>1975.0</c:v>
                </c:pt>
                <c:pt idx="29">
                  <c:v>1976.0</c:v>
                </c:pt>
                <c:pt idx="30">
                  <c:v>1977.0</c:v>
                </c:pt>
                <c:pt idx="31">
                  <c:v>1978.0</c:v>
                </c:pt>
                <c:pt idx="32">
                  <c:v>1979.0</c:v>
                </c:pt>
                <c:pt idx="33">
                  <c:v>1980.0</c:v>
                </c:pt>
                <c:pt idx="34">
                  <c:v>1981.0</c:v>
                </c:pt>
                <c:pt idx="35">
                  <c:v>1982.0</c:v>
                </c:pt>
                <c:pt idx="36">
                  <c:v>1983.0</c:v>
                </c:pt>
                <c:pt idx="37">
                  <c:v>1984.0</c:v>
                </c:pt>
                <c:pt idx="38">
                  <c:v>1985.0</c:v>
                </c:pt>
                <c:pt idx="39">
                  <c:v>1986.0</c:v>
                </c:pt>
                <c:pt idx="40">
                  <c:v>1987.0</c:v>
                </c:pt>
                <c:pt idx="41">
                  <c:v>1988.0</c:v>
                </c:pt>
                <c:pt idx="42">
                  <c:v>1989.0</c:v>
                </c:pt>
                <c:pt idx="43">
                  <c:v>1990.0</c:v>
                </c:pt>
                <c:pt idx="44">
                  <c:v>1991.0</c:v>
                </c:pt>
                <c:pt idx="45">
                  <c:v>1992.0</c:v>
                </c:pt>
                <c:pt idx="46">
                  <c:v>1993.0</c:v>
                </c:pt>
                <c:pt idx="47">
                  <c:v>1994.0</c:v>
                </c:pt>
                <c:pt idx="48">
                  <c:v>1995.0</c:v>
                </c:pt>
                <c:pt idx="49">
                  <c:v>1996.0</c:v>
                </c:pt>
                <c:pt idx="50">
                  <c:v>1997.0</c:v>
                </c:pt>
                <c:pt idx="51">
                  <c:v>1998.0</c:v>
                </c:pt>
                <c:pt idx="52">
                  <c:v>1999.0</c:v>
                </c:pt>
                <c:pt idx="53">
                  <c:v>2000.0</c:v>
                </c:pt>
                <c:pt idx="54">
                  <c:v>2001.0</c:v>
                </c:pt>
                <c:pt idx="55">
                  <c:v>2002.0</c:v>
                </c:pt>
                <c:pt idx="56">
                  <c:v>2003.0</c:v>
                </c:pt>
                <c:pt idx="57">
                  <c:v>2004.0</c:v>
                </c:pt>
                <c:pt idx="58">
                  <c:v>2005.0</c:v>
                </c:pt>
                <c:pt idx="59">
                  <c:v>2006.0</c:v>
                </c:pt>
              </c:numCache>
            </c:numRef>
          </c:xVal>
          <c:yVal>
            <c:numRef>
              <c:f>Sheet3!$C$279:$BJ$279</c:f>
              <c:numCache>
                <c:formatCode>General</c:formatCode>
                <c:ptCount val="60"/>
                <c:pt idx="0">
                  <c:v>0.751886180429998</c:v>
                </c:pt>
                <c:pt idx="1">
                  <c:v>0.747805008462154</c:v>
                </c:pt>
                <c:pt idx="2">
                  <c:v>0.763942702238519</c:v>
                </c:pt>
                <c:pt idx="3">
                  <c:v>0.770443005973052</c:v>
                </c:pt>
                <c:pt idx="4">
                  <c:v>0.755905956703483</c:v>
                </c:pt>
                <c:pt idx="5">
                  <c:v>0.74541273386875</c:v>
                </c:pt>
                <c:pt idx="6">
                  <c:v>0.740003386414925</c:v>
                </c:pt>
                <c:pt idx="7">
                  <c:v>0.752006229903019</c:v>
                </c:pt>
                <c:pt idx="8">
                  <c:v>0.766982715853393</c:v>
                </c:pt>
                <c:pt idx="9">
                  <c:v>0.779057626167409</c:v>
                </c:pt>
                <c:pt idx="10">
                  <c:v>0.773776297960943</c:v>
                </c:pt>
                <c:pt idx="11">
                  <c:v>0.763875303913006</c:v>
                </c:pt>
                <c:pt idx="12">
                  <c:v>0.790228796025029</c:v>
                </c:pt>
                <c:pt idx="13">
                  <c:v>0.797744344638699</c:v>
                </c:pt>
                <c:pt idx="14">
                  <c:v>0.808945869596497</c:v>
                </c:pt>
                <c:pt idx="15">
                  <c:v>0.830179294139176</c:v>
                </c:pt>
                <c:pt idx="16">
                  <c:v>0.851003046738423</c:v>
                </c:pt>
                <c:pt idx="17">
                  <c:v>0.870194693722762</c:v>
                </c:pt>
                <c:pt idx="18">
                  <c:v>0.89510274507718</c:v>
                </c:pt>
                <c:pt idx="19">
                  <c:v>0.916499309339106</c:v>
                </c:pt>
                <c:pt idx="20">
                  <c:v>0.939566090820509</c:v>
                </c:pt>
                <c:pt idx="21">
                  <c:v>0.958868461118499</c:v>
                </c:pt>
                <c:pt idx="22">
                  <c:v>0.97884983772549</c:v>
                </c:pt>
                <c:pt idx="23">
                  <c:v>1.0</c:v>
                </c:pt>
                <c:pt idx="24">
                  <c:v>1.01898196916992</c:v>
                </c:pt>
                <c:pt idx="25">
                  <c:v>1.039583894036508</c:v>
                </c:pt>
                <c:pt idx="26">
                  <c:v>1.039790189491568</c:v>
                </c:pt>
                <c:pt idx="27">
                  <c:v>1.024082655302358</c:v>
                </c:pt>
                <c:pt idx="28">
                  <c:v>1.015249893037224</c:v>
                </c:pt>
                <c:pt idx="29">
                  <c:v>1.028151480872935</c:v>
                </c:pt>
                <c:pt idx="30">
                  <c:v>1.02874348155053</c:v>
                </c:pt>
                <c:pt idx="31">
                  <c:v>1.020631602089262</c:v>
                </c:pt>
                <c:pt idx="32">
                  <c:v>1.017773104756608</c:v>
                </c:pt>
                <c:pt idx="33">
                  <c:v>1.011456165469172</c:v>
                </c:pt>
                <c:pt idx="34">
                  <c:v>1.032423888210455</c:v>
                </c:pt>
                <c:pt idx="35">
                  <c:v>1.077351456433802</c:v>
                </c:pt>
                <c:pt idx="36">
                  <c:v>1.11094638814299</c:v>
                </c:pt>
                <c:pt idx="37">
                  <c:v>1.14592848667227</c:v>
                </c:pt>
                <c:pt idx="38">
                  <c:v>1.182821101153894</c:v>
                </c:pt>
                <c:pt idx="39">
                  <c:v>1.222847858715764</c:v>
                </c:pt>
                <c:pt idx="40">
                  <c:v>1.246651273814576</c:v>
                </c:pt>
                <c:pt idx="41">
                  <c:v>1.271365565512102</c:v>
                </c:pt>
                <c:pt idx="42">
                  <c:v>1.29443754079115</c:v>
                </c:pt>
                <c:pt idx="43">
                  <c:v>1.32120996001171</c:v>
                </c:pt>
                <c:pt idx="44">
                  <c:v>1.36617180133073</c:v>
                </c:pt>
                <c:pt idx="45">
                  <c:v>1.413918669725755</c:v>
                </c:pt>
                <c:pt idx="46">
                  <c:v>1.458695488339333</c:v>
                </c:pt>
                <c:pt idx="47">
                  <c:v>1.498641666139852</c:v>
                </c:pt>
                <c:pt idx="48">
                  <c:v>1.528218157934867</c:v>
                </c:pt>
                <c:pt idx="49">
                  <c:v>1.5607278677056</c:v>
                </c:pt>
                <c:pt idx="50">
                  <c:v>1.595097888036642</c:v>
                </c:pt>
                <c:pt idx="51">
                  <c:v>1.640155389710254</c:v>
                </c:pt>
                <c:pt idx="52">
                  <c:v>1.663849969426323</c:v>
                </c:pt>
                <c:pt idx="53">
                  <c:v>1.689968051118211</c:v>
                </c:pt>
                <c:pt idx="54">
                  <c:v>1.73774018068045</c:v>
                </c:pt>
                <c:pt idx="55">
                  <c:v>1.807189570338733</c:v>
                </c:pt>
                <c:pt idx="56">
                  <c:v>1.873069128543171</c:v>
                </c:pt>
                <c:pt idx="57">
                  <c:v>1.946709359496725</c:v>
                </c:pt>
                <c:pt idx="58">
                  <c:v>1.999677398407951</c:v>
                </c:pt>
                <c:pt idx="59">
                  <c:v>2.052159852228587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522200"/>
        <c:axId val="130525192"/>
      </c:scatterChart>
      <c:valAx>
        <c:axId val="13052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525192"/>
        <c:crosses val="autoZero"/>
        <c:crossBetween val="midCat"/>
      </c:valAx>
      <c:valAx>
        <c:axId val="130525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5222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Number of Years with a Percentage Price Increase Exceeding the </a:t>
            </a:r>
          </a:p>
          <a:p>
            <a:pPr>
              <a:defRPr/>
            </a:pPr>
            <a:r>
              <a:rPr lang="en-US"/>
              <a:t>Inflation Rate, 1947 to 2010 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1"/>
          </c:marker>
          <c:dPt>
            <c:idx val="0"/>
            <c:marker>
              <c:symbol val="square"/>
              <c:size val="8"/>
              <c:spPr>
                <a:solidFill>
                  <a:srgbClr val="7030A0"/>
                </a:solidFill>
              </c:spPr>
            </c:marker>
            <c:bubble3D val="0"/>
          </c:dPt>
          <c:dPt>
            <c:idx val="1"/>
            <c:marker>
              <c:symbol val="square"/>
              <c:size val="8"/>
              <c:spPr>
                <a:solidFill>
                  <a:srgbClr val="7030A0"/>
                </a:solidFill>
              </c:spPr>
            </c:marker>
            <c:bubble3D val="0"/>
          </c:dPt>
          <c:dPt>
            <c:idx val="2"/>
            <c:marker>
              <c:symbol val="square"/>
              <c:size val="8"/>
              <c:spPr>
                <a:solidFill>
                  <a:srgbClr val="7030A0"/>
                </a:solidFill>
              </c:spPr>
            </c:marker>
            <c:bubble3D val="0"/>
          </c:dPt>
          <c:dPt>
            <c:idx val="3"/>
            <c:marker>
              <c:symbol val="triangle"/>
              <c:size val="11"/>
            </c:marker>
            <c:bubble3D val="0"/>
          </c:dPt>
          <c:dPt>
            <c:idx val="4"/>
            <c:marker>
              <c:symbol val="square"/>
              <c:size val="8"/>
              <c:spPr>
                <a:solidFill>
                  <a:srgbClr val="7030A0"/>
                </a:solidFill>
              </c:spPr>
            </c:marker>
            <c:bubble3D val="0"/>
          </c:dPt>
          <c:dPt>
            <c:idx val="5"/>
            <c:marker>
              <c:symbol val="square"/>
              <c:size val="8"/>
              <c:spPr>
                <a:solidFill>
                  <a:srgbClr val="7030A0"/>
                </a:solidFill>
              </c:spPr>
            </c:marker>
            <c:bubble3D val="0"/>
          </c:dPt>
          <c:dPt>
            <c:idx val="6"/>
            <c:marker>
              <c:symbol val="triangle"/>
              <c:size val="11"/>
            </c:marker>
            <c:bubble3D val="0"/>
          </c:dPt>
          <c:dPt>
            <c:idx val="7"/>
            <c:marker>
              <c:symbol val="triangle"/>
              <c:size val="11"/>
            </c:marker>
            <c:bubble3D val="0"/>
          </c:dPt>
          <c:dPt>
            <c:idx val="8"/>
            <c:marker>
              <c:symbol val="square"/>
              <c:size val="8"/>
              <c:spPr>
                <a:solidFill>
                  <a:srgbClr val="7030A0"/>
                </a:solidFill>
              </c:spPr>
            </c:marker>
            <c:bubble3D val="0"/>
          </c:dPt>
          <c:dPt>
            <c:idx val="9"/>
            <c:marker>
              <c:symbol val="square"/>
              <c:size val="8"/>
              <c:spPr>
                <a:solidFill>
                  <a:srgbClr val="7030A0"/>
                </a:solidFill>
              </c:spPr>
            </c:marker>
            <c:bubble3D val="0"/>
          </c:dPt>
          <c:dPt>
            <c:idx val="10"/>
            <c:marker>
              <c:symbol val="square"/>
              <c:size val="8"/>
              <c:spPr>
                <a:solidFill>
                  <a:srgbClr val="7030A0"/>
                </a:solidFill>
              </c:spPr>
            </c:marker>
            <c:bubble3D val="0"/>
          </c:dPt>
          <c:dPt>
            <c:idx val="11"/>
            <c:marker>
              <c:symbol val="square"/>
              <c:size val="8"/>
              <c:spPr>
                <a:solidFill>
                  <a:srgbClr val="7030A0"/>
                </a:solidFill>
              </c:spPr>
            </c:marker>
            <c:bubble3D val="0"/>
          </c:dPt>
          <c:dPt>
            <c:idx val="12"/>
            <c:marker>
              <c:symbol val="triangle"/>
              <c:size val="11"/>
            </c:marker>
            <c:bubble3D val="0"/>
          </c:dPt>
          <c:dPt>
            <c:idx val="13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14"/>
            <c:marker>
              <c:symbol val="triangle"/>
              <c:size val="11"/>
            </c:marker>
            <c:bubble3D val="0"/>
          </c:dPt>
          <c:dPt>
            <c:idx val="15"/>
            <c:marker>
              <c:symbol val="square"/>
              <c:size val="8"/>
              <c:spPr>
                <a:solidFill>
                  <a:srgbClr val="7030A0"/>
                </a:solidFill>
              </c:spPr>
            </c:marker>
            <c:bubble3D val="0"/>
          </c:dPt>
          <c:dPt>
            <c:idx val="16"/>
            <c:marker>
              <c:symbol val="square"/>
              <c:size val="8"/>
              <c:spPr>
                <a:solidFill>
                  <a:srgbClr val="7030A0"/>
                </a:solidFill>
              </c:spPr>
            </c:marker>
            <c:bubble3D val="0"/>
          </c:dPt>
          <c:dPt>
            <c:idx val="17"/>
            <c:marker>
              <c:symbol val="square"/>
              <c:size val="8"/>
              <c:spPr>
                <a:solidFill>
                  <a:srgbClr val="7030A0"/>
                </a:solidFill>
              </c:spPr>
            </c:marker>
            <c:bubble3D val="0"/>
          </c:dPt>
          <c:dPt>
            <c:idx val="18"/>
            <c:marker>
              <c:symbol val="square"/>
              <c:size val="8"/>
              <c:spPr>
                <a:solidFill>
                  <a:srgbClr val="7030A0"/>
                </a:solidFill>
              </c:spPr>
            </c:marker>
            <c:bubble3D val="0"/>
          </c:dPt>
          <c:dPt>
            <c:idx val="19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20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21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22"/>
            <c:marker>
              <c:symbol val="triangle"/>
              <c:size val="11"/>
            </c:marker>
            <c:bubble3D val="0"/>
          </c:dPt>
          <c:dPt>
            <c:idx val="23"/>
            <c:marker>
              <c:symbol val="square"/>
              <c:size val="8"/>
              <c:spPr>
                <a:solidFill>
                  <a:srgbClr val="7030A0"/>
                </a:solidFill>
              </c:spPr>
            </c:marker>
            <c:bubble3D val="0"/>
          </c:dPt>
          <c:dPt>
            <c:idx val="24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25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26"/>
            <c:marker>
              <c:symbol val="triangle"/>
              <c:size val="11"/>
            </c:marker>
            <c:bubble3D val="0"/>
          </c:dPt>
          <c:dPt>
            <c:idx val="27"/>
            <c:marker>
              <c:symbol val="triangle"/>
              <c:size val="11"/>
            </c:marker>
            <c:bubble3D val="0"/>
          </c:dPt>
          <c:dPt>
            <c:idx val="28"/>
            <c:marker>
              <c:symbol val="square"/>
              <c:size val="8"/>
              <c:spPr>
                <a:solidFill>
                  <a:srgbClr val="7030A0"/>
                </a:solidFill>
              </c:spPr>
            </c:marker>
            <c:bubble3D val="0"/>
          </c:dPt>
          <c:dPt>
            <c:idx val="29"/>
            <c:marker>
              <c:symbol val="square"/>
              <c:size val="8"/>
              <c:spPr>
                <a:solidFill>
                  <a:srgbClr val="7030A0"/>
                </a:solidFill>
              </c:spPr>
            </c:marker>
            <c:bubble3D val="0"/>
          </c:dPt>
          <c:dPt>
            <c:idx val="30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1"/>
            <c:marker>
              <c:symbol val="square"/>
              <c:size val="8"/>
              <c:spPr>
                <a:solidFill>
                  <a:srgbClr val="7030A0"/>
                </a:solidFill>
              </c:spPr>
            </c:marker>
            <c:bubble3D val="0"/>
          </c:dPt>
          <c:dPt>
            <c:idx val="32"/>
            <c:marker>
              <c:symbol val="triangle"/>
              <c:size val="11"/>
            </c:marker>
            <c:bubble3D val="0"/>
          </c:dPt>
          <c:dPt>
            <c:idx val="33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4"/>
            <c:marker>
              <c:symbol val="triangle"/>
              <c:size val="11"/>
            </c:marker>
            <c:bubble3D val="0"/>
          </c:dPt>
          <c:dPt>
            <c:idx val="35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6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7"/>
            <c:marker>
              <c:symbol val="triangle"/>
              <c:size val="11"/>
            </c:marker>
            <c:bubble3D val="0"/>
          </c:dPt>
          <c:dPt>
            <c:idx val="38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9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0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1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2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3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4"/>
            <c:marker>
              <c:symbol val="triangle"/>
              <c:size val="11"/>
            </c:marker>
            <c:bubble3D val="0"/>
          </c:dPt>
          <c:dPt>
            <c:idx val="45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6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7"/>
            <c:marker>
              <c:symbol val="triangle"/>
              <c:size val="11"/>
            </c:marker>
            <c:bubble3D val="0"/>
          </c:dPt>
          <c:dPt>
            <c:idx val="48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9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50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51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52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53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54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55"/>
            <c:marker>
              <c:symbol val="square"/>
              <c:size val="8"/>
              <c:spPr>
                <a:solidFill>
                  <a:srgbClr val="7030A0"/>
                </a:solidFill>
              </c:spPr>
            </c:marker>
            <c:bubble3D val="0"/>
          </c:dPt>
          <c:dPt>
            <c:idx val="56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57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58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59"/>
            <c:marker>
              <c:spPr>
                <a:solidFill>
                  <a:srgbClr val="C00000"/>
                </a:solidFill>
              </c:spPr>
            </c:marker>
            <c:bubble3D val="0"/>
          </c:dPt>
          <c:dPt>
            <c:idx val="60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61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62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63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64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65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66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67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68"/>
            <c:marker>
              <c:spPr>
                <a:solidFill>
                  <a:srgbClr val="FF0000"/>
                </a:solidFill>
              </c:spPr>
            </c:marker>
            <c:bubble3D val="0"/>
          </c:dPt>
          <c:xVal>
            <c:numRef>
              <c:f>Sheet3!$BV$156:$BV$224</c:f>
              <c:numCache>
                <c:formatCode>General</c:formatCode>
                <c:ptCount val="6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</c:numCache>
            </c:numRef>
          </c:xVal>
          <c:yVal>
            <c:numRef>
              <c:f>Sheet3!$BW$156:$BW$224</c:f>
              <c:numCache>
                <c:formatCode>#,##0.000</c:formatCode>
                <c:ptCount val="69"/>
                <c:pt idx="0">
                  <c:v>4.0</c:v>
                </c:pt>
                <c:pt idx="1">
                  <c:v>4.0</c:v>
                </c:pt>
                <c:pt idx="2">
                  <c:v>6.0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10.0</c:v>
                </c:pt>
                <c:pt idx="7">
                  <c:v>11.0</c:v>
                </c:pt>
                <c:pt idx="8">
                  <c:v>13.0</c:v>
                </c:pt>
                <c:pt idx="9">
                  <c:v>13.0</c:v>
                </c:pt>
                <c:pt idx="10">
                  <c:v>15.0</c:v>
                </c:pt>
                <c:pt idx="11">
                  <c:v>15.0</c:v>
                </c:pt>
                <c:pt idx="12">
                  <c:v>15.0</c:v>
                </c:pt>
                <c:pt idx="13">
                  <c:v>15.0</c:v>
                </c:pt>
                <c:pt idx="14">
                  <c:v>17.0</c:v>
                </c:pt>
                <c:pt idx="15">
                  <c:v>18.0</c:v>
                </c:pt>
                <c:pt idx="16">
                  <c:v>18.0</c:v>
                </c:pt>
                <c:pt idx="17">
                  <c:v>20.0</c:v>
                </c:pt>
                <c:pt idx="18">
                  <c:v>21.0</c:v>
                </c:pt>
                <c:pt idx="19">
                  <c:v>23.0</c:v>
                </c:pt>
                <c:pt idx="20">
                  <c:v>25.0</c:v>
                </c:pt>
                <c:pt idx="21">
                  <c:v>25.0</c:v>
                </c:pt>
                <c:pt idx="22">
                  <c:v>26.0</c:v>
                </c:pt>
                <c:pt idx="23">
                  <c:v>27.0</c:v>
                </c:pt>
                <c:pt idx="24">
                  <c:v>27.0</c:v>
                </c:pt>
                <c:pt idx="25">
                  <c:v>28.0</c:v>
                </c:pt>
                <c:pt idx="26">
                  <c:v>29.0</c:v>
                </c:pt>
                <c:pt idx="27">
                  <c:v>29.0</c:v>
                </c:pt>
                <c:pt idx="28">
                  <c:v>30.0</c:v>
                </c:pt>
                <c:pt idx="29">
                  <c:v>32.0</c:v>
                </c:pt>
                <c:pt idx="30">
                  <c:v>32.0</c:v>
                </c:pt>
                <c:pt idx="31">
                  <c:v>34.0</c:v>
                </c:pt>
                <c:pt idx="32">
                  <c:v>34.0</c:v>
                </c:pt>
                <c:pt idx="33">
                  <c:v>34.0</c:v>
                </c:pt>
                <c:pt idx="34">
                  <c:v>35.0</c:v>
                </c:pt>
                <c:pt idx="35">
                  <c:v>35.0</c:v>
                </c:pt>
                <c:pt idx="36">
                  <c:v>35.0</c:v>
                </c:pt>
                <c:pt idx="37">
                  <c:v>36.0</c:v>
                </c:pt>
                <c:pt idx="38">
                  <c:v>36.0</c:v>
                </c:pt>
                <c:pt idx="39">
                  <c:v>38.0</c:v>
                </c:pt>
                <c:pt idx="40">
                  <c:v>38.0</c:v>
                </c:pt>
                <c:pt idx="41">
                  <c:v>38.0</c:v>
                </c:pt>
                <c:pt idx="42">
                  <c:v>41.0</c:v>
                </c:pt>
                <c:pt idx="43">
                  <c:v>41.0</c:v>
                </c:pt>
                <c:pt idx="44">
                  <c:v>42.0</c:v>
                </c:pt>
                <c:pt idx="45">
                  <c:v>42.0</c:v>
                </c:pt>
                <c:pt idx="46">
                  <c:v>43.0</c:v>
                </c:pt>
                <c:pt idx="47">
                  <c:v>44.0</c:v>
                </c:pt>
                <c:pt idx="48">
                  <c:v>45.0</c:v>
                </c:pt>
                <c:pt idx="49">
                  <c:v>46.0</c:v>
                </c:pt>
                <c:pt idx="50">
                  <c:v>46.0</c:v>
                </c:pt>
                <c:pt idx="51">
                  <c:v>47.0</c:v>
                </c:pt>
                <c:pt idx="52">
                  <c:v>47.0</c:v>
                </c:pt>
                <c:pt idx="53">
                  <c:v>47.0</c:v>
                </c:pt>
                <c:pt idx="54">
                  <c:v>48.0</c:v>
                </c:pt>
                <c:pt idx="55">
                  <c:v>49.0</c:v>
                </c:pt>
                <c:pt idx="56">
                  <c:v>49.0</c:v>
                </c:pt>
                <c:pt idx="57">
                  <c:v>49.0</c:v>
                </c:pt>
                <c:pt idx="58">
                  <c:v>51.0</c:v>
                </c:pt>
                <c:pt idx="59">
                  <c:v>52.0</c:v>
                </c:pt>
                <c:pt idx="60">
                  <c:v>53.0</c:v>
                </c:pt>
                <c:pt idx="61">
                  <c:v>54.0</c:v>
                </c:pt>
                <c:pt idx="62">
                  <c:v>54.0</c:v>
                </c:pt>
                <c:pt idx="63">
                  <c:v>55.0</c:v>
                </c:pt>
                <c:pt idx="64">
                  <c:v>56.0</c:v>
                </c:pt>
                <c:pt idx="65">
                  <c:v>57.0</c:v>
                </c:pt>
                <c:pt idx="66">
                  <c:v>59.0</c:v>
                </c:pt>
                <c:pt idx="67">
                  <c:v>59.0</c:v>
                </c:pt>
                <c:pt idx="68">
                  <c:v>62.0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588376"/>
        <c:axId val="115593624"/>
      </c:scatterChart>
      <c:valAx>
        <c:axId val="115588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Rank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5593624"/>
        <c:crosses val="autoZero"/>
        <c:crossBetween val="midCat"/>
      </c:valAx>
      <c:valAx>
        <c:axId val="115593624"/>
        <c:scaling>
          <c:orientation val="minMax"/>
          <c:max val="70.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5588376"/>
        <c:crosses val="autoZero"/>
        <c:crossBetween val="midCat"/>
        <c:majorUnit val="10.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Prices of Goods, the Prices of Services, and the Prices of Goods and Services, 1947=1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[NIPATable.csv]Sheet1!$A$7</c:f>
              <c:strCache>
                <c:ptCount val="1"/>
                <c:pt idx="0">
                  <c:v>Goods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[NIPATable.csv]Sheet1!$B$6:$BL$6</c:f>
              <c:numCache>
                <c:formatCode>General</c:formatCode>
                <c:ptCount val="63"/>
                <c:pt idx="0">
                  <c:v>1947.0</c:v>
                </c:pt>
                <c:pt idx="1">
                  <c:v>1948.0</c:v>
                </c:pt>
                <c:pt idx="2">
                  <c:v>1949.0</c:v>
                </c:pt>
                <c:pt idx="3">
                  <c:v>1950.0</c:v>
                </c:pt>
                <c:pt idx="4">
                  <c:v>1951.0</c:v>
                </c:pt>
                <c:pt idx="5">
                  <c:v>1952.0</c:v>
                </c:pt>
                <c:pt idx="6">
                  <c:v>1953.0</c:v>
                </c:pt>
                <c:pt idx="7">
                  <c:v>1954.0</c:v>
                </c:pt>
                <c:pt idx="8">
                  <c:v>1955.0</c:v>
                </c:pt>
                <c:pt idx="9">
                  <c:v>1956.0</c:v>
                </c:pt>
                <c:pt idx="10">
                  <c:v>1957.0</c:v>
                </c:pt>
                <c:pt idx="11">
                  <c:v>1958.0</c:v>
                </c:pt>
                <c:pt idx="12">
                  <c:v>1959.0</c:v>
                </c:pt>
                <c:pt idx="13">
                  <c:v>1960.0</c:v>
                </c:pt>
                <c:pt idx="14">
                  <c:v>1961.0</c:v>
                </c:pt>
                <c:pt idx="15">
                  <c:v>1962.0</c:v>
                </c:pt>
                <c:pt idx="16">
                  <c:v>1963.0</c:v>
                </c:pt>
                <c:pt idx="17">
                  <c:v>1964.0</c:v>
                </c:pt>
                <c:pt idx="18">
                  <c:v>1965.0</c:v>
                </c:pt>
                <c:pt idx="19">
                  <c:v>1966.0</c:v>
                </c:pt>
                <c:pt idx="20">
                  <c:v>1967.0</c:v>
                </c:pt>
                <c:pt idx="21">
                  <c:v>1968.0</c:v>
                </c:pt>
                <c:pt idx="22">
                  <c:v>1969.0</c:v>
                </c:pt>
                <c:pt idx="23">
                  <c:v>1970.0</c:v>
                </c:pt>
                <c:pt idx="24">
                  <c:v>1971.0</c:v>
                </c:pt>
                <c:pt idx="25">
                  <c:v>1972.0</c:v>
                </c:pt>
                <c:pt idx="26">
                  <c:v>1973.0</c:v>
                </c:pt>
                <c:pt idx="27">
                  <c:v>1974.0</c:v>
                </c:pt>
                <c:pt idx="28">
                  <c:v>1975.0</c:v>
                </c:pt>
                <c:pt idx="29">
                  <c:v>1976.0</c:v>
                </c:pt>
                <c:pt idx="30">
                  <c:v>1977.0</c:v>
                </c:pt>
                <c:pt idx="31">
                  <c:v>1978.0</c:v>
                </c:pt>
                <c:pt idx="32">
                  <c:v>1979.0</c:v>
                </c:pt>
                <c:pt idx="33">
                  <c:v>1980.0</c:v>
                </c:pt>
                <c:pt idx="34">
                  <c:v>1981.0</c:v>
                </c:pt>
                <c:pt idx="35">
                  <c:v>1982.0</c:v>
                </c:pt>
                <c:pt idx="36">
                  <c:v>1983.0</c:v>
                </c:pt>
                <c:pt idx="37">
                  <c:v>1984.0</c:v>
                </c:pt>
                <c:pt idx="38">
                  <c:v>1985.0</c:v>
                </c:pt>
                <c:pt idx="39">
                  <c:v>1986.0</c:v>
                </c:pt>
                <c:pt idx="40">
                  <c:v>1987.0</c:v>
                </c:pt>
                <c:pt idx="41">
                  <c:v>1988.0</c:v>
                </c:pt>
                <c:pt idx="42">
                  <c:v>1989.0</c:v>
                </c:pt>
                <c:pt idx="43">
                  <c:v>1990.0</c:v>
                </c:pt>
                <c:pt idx="44">
                  <c:v>1991.0</c:v>
                </c:pt>
                <c:pt idx="45">
                  <c:v>1992.0</c:v>
                </c:pt>
                <c:pt idx="46">
                  <c:v>1993.0</c:v>
                </c:pt>
                <c:pt idx="47">
                  <c:v>1994.0</c:v>
                </c:pt>
                <c:pt idx="48">
                  <c:v>1995.0</c:v>
                </c:pt>
                <c:pt idx="49">
                  <c:v>1996.0</c:v>
                </c:pt>
                <c:pt idx="50">
                  <c:v>1997.0</c:v>
                </c:pt>
                <c:pt idx="51">
                  <c:v>1998.0</c:v>
                </c:pt>
                <c:pt idx="52">
                  <c:v>1999.0</c:v>
                </c:pt>
                <c:pt idx="53">
                  <c:v>2000.0</c:v>
                </c:pt>
                <c:pt idx="54">
                  <c:v>2001.0</c:v>
                </c:pt>
                <c:pt idx="55">
                  <c:v>2002.0</c:v>
                </c:pt>
                <c:pt idx="56">
                  <c:v>2003.0</c:v>
                </c:pt>
                <c:pt idx="57">
                  <c:v>2004.0</c:v>
                </c:pt>
                <c:pt idx="58">
                  <c:v>2005.0</c:v>
                </c:pt>
                <c:pt idx="59">
                  <c:v>2006.0</c:v>
                </c:pt>
                <c:pt idx="60">
                  <c:v>2007.0</c:v>
                </c:pt>
                <c:pt idx="61">
                  <c:v>2008.0</c:v>
                </c:pt>
                <c:pt idx="62">
                  <c:v>2009.0</c:v>
                </c:pt>
              </c:numCache>
            </c:numRef>
          </c:xVal>
          <c:yVal>
            <c:numRef>
              <c:f>[NIPATable.csv]Sheet1!$B$7:$BL$7</c:f>
              <c:numCache>
                <c:formatCode>General</c:formatCode>
                <c:ptCount val="63"/>
                <c:pt idx="0">
                  <c:v>1.0</c:v>
                </c:pt>
                <c:pt idx="1">
                  <c:v>1.059065934065934</c:v>
                </c:pt>
                <c:pt idx="2">
                  <c:v>1.03450715950716</c:v>
                </c:pt>
                <c:pt idx="3">
                  <c:v>1.037837162837163</c:v>
                </c:pt>
                <c:pt idx="4">
                  <c:v>1.121545121545127</c:v>
                </c:pt>
                <c:pt idx="5">
                  <c:v>1.132367632367632</c:v>
                </c:pt>
                <c:pt idx="6">
                  <c:v>1.127206127206127</c:v>
                </c:pt>
                <c:pt idx="7">
                  <c:v>1.123001998001998</c:v>
                </c:pt>
                <c:pt idx="8">
                  <c:v>1.116425241425242</c:v>
                </c:pt>
                <c:pt idx="9">
                  <c:v>1.13540626040626</c:v>
                </c:pt>
                <c:pt idx="10">
                  <c:v>1.170912420912427</c:v>
                </c:pt>
                <c:pt idx="11">
                  <c:v>1.197552447552447</c:v>
                </c:pt>
                <c:pt idx="12">
                  <c:v>1.203671328671329</c:v>
                </c:pt>
                <c:pt idx="13">
                  <c:v>1.213120213120207</c:v>
                </c:pt>
                <c:pt idx="14">
                  <c:v>1.217657342657342</c:v>
                </c:pt>
                <c:pt idx="15">
                  <c:v>1.223942723942724</c:v>
                </c:pt>
                <c:pt idx="16">
                  <c:v>1.234099234099234</c:v>
                </c:pt>
                <c:pt idx="17">
                  <c:v>1.247544122544116</c:v>
                </c:pt>
                <c:pt idx="18">
                  <c:v>1.260656010656012</c:v>
                </c:pt>
                <c:pt idx="19">
                  <c:v>1.288419913419913</c:v>
                </c:pt>
                <c:pt idx="20">
                  <c:v>1.311147186147186</c:v>
                </c:pt>
                <c:pt idx="21">
                  <c:v>1.356851481851482</c:v>
                </c:pt>
                <c:pt idx="22">
                  <c:v>1.409423909423908</c:v>
                </c:pt>
                <c:pt idx="23">
                  <c:v>1.463203463203463</c:v>
                </c:pt>
                <c:pt idx="24">
                  <c:v>1.507159507159507</c:v>
                </c:pt>
                <c:pt idx="25">
                  <c:v>1.545745920745922</c:v>
                </c:pt>
                <c:pt idx="26">
                  <c:v>1.637945387945388</c:v>
                </c:pt>
                <c:pt idx="27">
                  <c:v>1.842365967365968</c:v>
                </c:pt>
                <c:pt idx="28">
                  <c:v>1.991217116217121</c:v>
                </c:pt>
                <c:pt idx="29">
                  <c:v>2.069139194139194</c:v>
                </c:pt>
                <c:pt idx="30">
                  <c:v>2.179612054612055</c:v>
                </c:pt>
                <c:pt idx="31">
                  <c:v>2.313353313353313</c:v>
                </c:pt>
                <c:pt idx="32">
                  <c:v>2.532134532134535</c:v>
                </c:pt>
                <c:pt idx="33">
                  <c:v>2.815684315684316</c:v>
                </c:pt>
                <c:pt idx="34">
                  <c:v>3.024850149850148</c:v>
                </c:pt>
                <c:pt idx="35">
                  <c:v>3.107309357309371</c:v>
                </c:pt>
                <c:pt idx="36">
                  <c:v>3.163378288378288</c:v>
                </c:pt>
                <c:pt idx="37">
                  <c:v>3.223235098235101</c:v>
                </c:pt>
                <c:pt idx="38">
                  <c:v>3.2749333999334</c:v>
                </c:pt>
                <c:pt idx="39">
                  <c:v>3.259615384615384</c:v>
                </c:pt>
                <c:pt idx="40">
                  <c:v>3.364427239427239</c:v>
                </c:pt>
                <c:pt idx="41">
                  <c:v>3.453130203130203</c:v>
                </c:pt>
                <c:pt idx="42">
                  <c:v>3.58599733599735</c:v>
                </c:pt>
                <c:pt idx="43">
                  <c:v>3.732850482850483</c:v>
                </c:pt>
                <c:pt idx="44">
                  <c:v>3.824092574092574</c:v>
                </c:pt>
                <c:pt idx="45">
                  <c:v>3.870213120213096</c:v>
                </c:pt>
                <c:pt idx="46">
                  <c:v>3.903846153846154</c:v>
                </c:pt>
                <c:pt idx="47">
                  <c:v>3.943556443556443</c:v>
                </c:pt>
                <c:pt idx="48">
                  <c:v>3.980394605394605</c:v>
                </c:pt>
                <c:pt idx="49">
                  <c:v>4.024142524142524</c:v>
                </c:pt>
                <c:pt idx="50">
                  <c:v>4.019438894438896</c:v>
                </c:pt>
                <c:pt idx="51">
                  <c:v>3.958791208791223</c:v>
                </c:pt>
                <c:pt idx="52">
                  <c:v>3.979478854478832</c:v>
                </c:pt>
                <c:pt idx="53">
                  <c:v>4.059274059274059</c:v>
                </c:pt>
                <c:pt idx="54">
                  <c:v>4.055486180486181</c:v>
                </c:pt>
                <c:pt idx="55">
                  <c:v>4.01390276390277</c:v>
                </c:pt>
                <c:pt idx="56">
                  <c:v>4.011821511821512</c:v>
                </c:pt>
                <c:pt idx="57">
                  <c:v>4.073717948717936</c:v>
                </c:pt>
                <c:pt idx="58">
                  <c:v>4.162504162504161</c:v>
                </c:pt>
                <c:pt idx="59">
                  <c:v>4.225274725274733</c:v>
                </c:pt>
                <c:pt idx="60">
                  <c:v>4.285131535131534</c:v>
                </c:pt>
                <c:pt idx="61">
                  <c:v>4.423160173160182</c:v>
                </c:pt>
                <c:pt idx="62">
                  <c:v>4.313769563769563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[NIPATable.csv]Sheet1!$A$8</c:f>
              <c:strCache>
                <c:ptCount val="1"/>
                <c:pt idx="0">
                  <c:v>Services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xVal>
            <c:numRef>
              <c:f>[NIPATable.csv]Sheet1!$B$6:$BL$6</c:f>
              <c:numCache>
                <c:formatCode>General</c:formatCode>
                <c:ptCount val="63"/>
                <c:pt idx="0">
                  <c:v>1947.0</c:v>
                </c:pt>
                <c:pt idx="1">
                  <c:v>1948.0</c:v>
                </c:pt>
                <c:pt idx="2">
                  <c:v>1949.0</c:v>
                </c:pt>
                <c:pt idx="3">
                  <c:v>1950.0</c:v>
                </c:pt>
                <c:pt idx="4">
                  <c:v>1951.0</c:v>
                </c:pt>
                <c:pt idx="5">
                  <c:v>1952.0</c:v>
                </c:pt>
                <c:pt idx="6">
                  <c:v>1953.0</c:v>
                </c:pt>
                <c:pt idx="7">
                  <c:v>1954.0</c:v>
                </c:pt>
                <c:pt idx="8">
                  <c:v>1955.0</c:v>
                </c:pt>
                <c:pt idx="9">
                  <c:v>1956.0</c:v>
                </c:pt>
                <c:pt idx="10">
                  <c:v>1957.0</c:v>
                </c:pt>
                <c:pt idx="11">
                  <c:v>1958.0</c:v>
                </c:pt>
                <c:pt idx="12">
                  <c:v>1959.0</c:v>
                </c:pt>
                <c:pt idx="13">
                  <c:v>1960.0</c:v>
                </c:pt>
                <c:pt idx="14">
                  <c:v>1961.0</c:v>
                </c:pt>
                <c:pt idx="15">
                  <c:v>1962.0</c:v>
                </c:pt>
                <c:pt idx="16">
                  <c:v>1963.0</c:v>
                </c:pt>
                <c:pt idx="17">
                  <c:v>1964.0</c:v>
                </c:pt>
                <c:pt idx="18">
                  <c:v>1965.0</c:v>
                </c:pt>
                <c:pt idx="19">
                  <c:v>1966.0</c:v>
                </c:pt>
                <c:pt idx="20">
                  <c:v>1967.0</c:v>
                </c:pt>
                <c:pt idx="21">
                  <c:v>1968.0</c:v>
                </c:pt>
                <c:pt idx="22">
                  <c:v>1969.0</c:v>
                </c:pt>
                <c:pt idx="23">
                  <c:v>1970.0</c:v>
                </c:pt>
                <c:pt idx="24">
                  <c:v>1971.0</c:v>
                </c:pt>
                <c:pt idx="25">
                  <c:v>1972.0</c:v>
                </c:pt>
                <c:pt idx="26">
                  <c:v>1973.0</c:v>
                </c:pt>
                <c:pt idx="27">
                  <c:v>1974.0</c:v>
                </c:pt>
                <c:pt idx="28">
                  <c:v>1975.0</c:v>
                </c:pt>
                <c:pt idx="29">
                  <c:v>1976.0</c:v>
                </c:pt>
                <c:pt idx="30">
                  <c:v>1977.0</c:v>
                </c:pt>
                <c:pt idx="31">
                  <c:v>1978.0</c:v>
                </c:pt>
                <c:pt idx="32">
                  <c:v>1979.0</c:v>
                </c:pt>
                <c:pt idx="33">
                  <c:v>1980.0</c:v>
                </c:pt>
                <c:pt idx="34">
                  <c:v>1981.0</c:v>
                </c:pt>
                <c:pt idx="35">
                  <c:v>1982.0</c:v>
                </c:pt>
                <c:pt idx="36">
                  <c:v>1983.0</c:v>
                </c:pt>
                <c:pt idx="37">
                  <c:v>1984.0</c:v>
                </c:pt>
                <c:pt idx="38">
                  <c:v>1985.0</c:v>
                </c:pt>
                <c:pt idx="39">
                  <c:v>1986.0</c:v>
                </c:pt>
                <c:pt idx="40">
                  <c:v>1987.0</c:v>
                </c:pt>
                <c:pt idx="41">
                  <c:v>1988.0</c:v>
                </c:pt>
                <c:pt idx="42">
                  <c:v>1989.0</c:v>
                </c:pt>
                <c:pt idx="43">
                  <c:v>1990.0</c:v>
                </c:pt>
                <c:pt idx="44">
                  <c:v>1991.0</c:v>
                </c:pt>
                <c:pt idx="45">
                  <c:v>1992.0</c:v>
                </c:pt>
                <c:pt idx="46">
                  <c:v>1993.0</c:v>
                </c:pt>
                <c:pt idx="47">
                  <c:v>1994.0</c:v>
                </c:pt>
                <c:pt idx="48">
                  <c:v>1995.0</c:v>
                </c:pt>
                <c:pt idx="49">
                  <c:v>1996.0</c:v>
                </c:pt>
                <c:pt idx="50">
                  <c:v>1997.0</c:v>
                </c:pt>
                <c:pt idx="51">
                  <c:v>1998.0</c:v>
                </c:pt>
                <c:pt idx="52">
                  <c:v>1999.0</c:v>
                </c:pt>
                <c:pt idx="53">
                  <c:v>2000.0</c:v>
                </c:pt>
                <c:pt idx="54">
                  <c:v>2001.0</c:v>
                </c:pt>
                <c:pt idx="55">
                  <c:v>2002.0</c:v>
                </c:pt>
                <c:pt idx="56">
                  <c:v>2003.0</c:v>
                </c:pt>
                <c:pt idx="57">
                  <c:v>2004.0</c:v>
                </c:pt>
                <c:pt idx="58">
                  <c:v>2005.0</c:v>
                </c:pt>
                <c:pt idx="59">
                  <c:v>2006.0</c:v>
                </c:pt>
                <c:pt idx="60">
                  <c:v>2007.0</c:v>
                </c:pt>
                <c:pt idx="61">
                  <c:v>2008.0</c:v>
                </c:pt>
                <c:pt idx="62">
                  <c:v>2009.0</c:v>
                </c:pt>
              </c:numCache>
            </c:numRef>
          </c:xVal>
          <c:yVal>
            <c:numRef>
              <c:f>[NIPATable.csv]Sheet1!$B$8:$BL$8</c:f>
              <c:numCache>
                <c:formatCode>General</c:formatCode>
                <c:ptCount val="63"/>
                <c:pt idx="0">
                  <c:v>1.0</c:v>
                </c:pt>
                <c:pt idx="1">
                  <c:v>1.052819956616052</c:v>
                </c:pt>
                <c:pt idx="2">
                  <c:v>1.070715835140998</c:v>
                </c:pt>
                <c:pt idx="3">
                  <c:v>1.098264642082422</c:v>
                </c:pt>
                <c:pt idx="4">
                  <c:v>1.15238611713666</c:v>
                </c:pt>
                <c:pt idx="5">
                  <c:v>1.19446854663775</c:v>
                </c:pt>
                <c:pt idx="6">
                  <c:v>1.240889370932755</c:v>
                </c:pt>
                <c:pt idx="7">
                  <c:v>1.272017353579176</c:v>
                </c:pt>
                <c:pt idx="8">
                  <c:v>1.29403470715835</c:v>
                </c:pt>
                <c:pt idx="9">
                  <c:v>1.325054229934924</c:v>
                </c:pt>
                <c:pt idx="10">
                  <c:v>1.363882863340568</c:v>
                </c:pt>
                <c:pt idx="11">
                  <c:v>1.397288503253802</c:v>
                </c:pt>
                <c:pt idx="12">
                  <c:v>1.434924078091099</c:v>
                </c:pt>
                <c:pt idx="13">
                  <c:v>1.472993492407801</c:v>
                </c:pt>
                <c:pt idx="14">
                  <c:v>1.499674620390448</c:v>
                </c:pt>
                <c:pt idx="15">
                  <c:v>1.528199566160522</c:v>
                </c:pt>
                <c:pt idx="16">
                  <c:v>1.551626898047715</c:v>
                </c:pt>
                <c:pt idx="17">
                  <c:v>1.58058568329718</c:v>
                </c:pt>
                <c:pt idx="18">
                  <c:v>1.610195227765726</c:v>
                </c:pt>
                <c:pt idx="19">
                  <c:v>1.656941431670286</c:v>
                </c:pt>
                <c:pt idx="20">
                  <c:v>1.712147505422994</c:v>
                </c:pt>
                <c:pt idx="21">
                  <c:v>1.786117136659443</c:v>
                </c:pt>
                <c:pt idx="22">
                  <c:v>1.879175704989154</c:v>
                </c:pt>
                <c:pt idx="23">
                  <c:v>1.983405639913237</c:v>
                </c:pt>
                <c:pt idx="24">
                  <c:v>2.091648590021673</c:v>
                </c:pt>
                <c:pt idx="25">
                  <c:v>2.180368763557496</c:v>
                </c:pt>
                <c:pt idx="26">
                  <c:v>2.28611713665944</c:v>
                </c:pt>
                <c:pt idx="27">
                  <c:v>2.480260303687635</c:v>
                </c:pt>
                <c:pt idx="28">
                  <c:v>2.693709327548806</c:v>
                </c:pt>
                <c:pt idx="29">
                  <c:v>2.88047722342734</c:v>
                </c:pt>
                <c:pt idx="30">
                  <c:v>3.09761388286334</c:v>
                </c:pt>
                <c:pt idx="31">
                  <c:v>3.338286334056398</c:v>
                </c:pt>
                <c:pt idx="32">
                  <c:v>3.617462039045553</c:v>
                </c:pt>
                <c:pt idx="33">
                  <c:v>3.991865509761387</c:v>
                </c:pt>
                <c:pt idx="34">
                  <c:v>4.398915401301505</c:v>
                </c:pt>
                <c:pt idx="35">
                  <c:v>4.740997830802603</c:v>
                </c:pt>
                <c:pt idx="36">
                  <c:v>5.036117136659436</c:v>
                </c:pt>
                <c:pt idx="37">
                  <c:v>5.29826464208243</c:v>
                </c:pt>
                <c:pt idx="38">
                  <c:v>5.537201735357917</c:v>
                </c:pt>
                <c:pt idx="39">
                  <c:v>5.789370932754903</c:v>
                </c:pt>
                <c:pt idx="40">
                  <c:v>6.010086767895846</c:v>
                </c:pt>
                <c:pt idx="41">
                  <c:v>6.304446854663774</c:v>
                </c:pt>
                <c:pt idx="42">
                  <c:v>6.599132321041214</c:v>
                </c:pt>
                <c:pt idx="43">
                  <c:v>6.921041214750543</c:v>
                </c:pt>
                <c:pt idx="44">
                  <c:v>7.221908893709331</c:v>
                </c:pt>
                <c:pt idx="45">
                  <c:v>7.509761388286353</c:v>
                </c:pt>
                <c:pt idx="46">
                  <c:v>7.733080260303688</c:v>
                </c:pt>
                <c:pt idx="47">
                  <c:v>7.939804772234282</c:v>
                </c:pt>
                <c:pt idx="48">
                  <c:v>8.174620390455498</c:v>
                </c:pt>
                <c:pt idx="49">
                  <c:v>8.403362255965326</c:v>
                </c:pt>
                <c:pt idx="50">
                  <c:v>8.656941431670281</c:v>
                </c:pt>
                <c:pt idx="51">
                  <c:v>8.860629067245122</c:v>
                </c:pt>
                <c:pt idx="52">
                  <c:v>9.05802603036877</c:v>
                </c:pt>
                <c:pt idx="53">
                  <c:v>9.308459869848176</c:v>
                </c:pt>
                <c:pt idx="54">
                  <c:v>9.590889370932753</c:v>
                </c:pt>
                <c:pt idx="55">
                  <c:v>9.848915401301429</c:v>
                </c:pt>
                <c:pt idx="56">
                  <c:v>10.16182212581345</c:v>
                </c:pt>
                <c:pt idx="57">
                  <c:v>10.48665943600876</c:v>
                </c:pt>
                <c:pt idx="58">
                  <c:v>10.84598698481566</c:v>
                </c:pt>
                <c:pt idx="59">
                  <c:v>11.21594360086768</c:v>
                </c:pt>
                <c:pt idx="60">
                  <c:v>11.60227765726681</c:v>
                </c:pt>
                <c:pt idx="61">
                  <c:v>11.99197396963122</c:v>
                </c:pt>
                <c:pt idx="62">
                  <c:v>12.17277657266817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[NIPATable.csv]Sheet1!$A$9</c:f>
              <c:strCache>
                <c:ptCount val="1"/>
                <c:pt idx="0">
                  <c:v>Goods and Services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xVal>
            <c:numRef>
              <c:f>[NIPATable.csv]Sheet1!$B$6:$BL$6</c:f>
              <c:numCache>
                <c:formatCode>General</c:formatCode>
                <c:ptCount val="63"/>
                <c:pt idx="0">
                  <c:v>1947.0</c:v>
                </c:pt>
                <c:pt idx="1">
                  <c:v>1948.0</c:v>
                </c:pt>
                <c:pt idx="2">
                  <c:v>1949.0</c:v>
                </c:pt>
                <c:pt idx="3">
                  <c:v>1950.0</c:v>
                </c:pt>
                <c:pt idx="4">
                  <c:v>1951.0</c:v>
                </c:pt>
                <c:pt idx="5">
                  <c:v>1952.0</c:v>
                </c:pt>
                <c:pt idx="6">
                  <c:v>1953.0</c:v>
                </c:pt>
                <c:pt idx="7">
                  <c:v>1954.0</c:v>
                </c:pt>
                <c:pt idx="8">
                  <c:v>1955.0</c:v>
                </c:pt>
                <c:pt idx="9">
                  <c:v>1956.0</c:v>
                </c:pt>
                <c:pt idx="10">
                  <c:v>1957.0</c:v>
                </c:pt>
                <c:pt idx="11">
                  <c:v>1958.0</c:v>
                </c:pt>
                <c:pt idx="12">
                  <c:v>1959.0</c:v>
                </c:pt>
                <c:pt idx="13">
                  <c:v>1960.0</c:v>
                </c:pt>
                <c:pt idx="14">
                  <c:v>1961.0</c:v>
                </c:pt>
                <c:pt idx="15">
                  <c:v>1962.0</c:v>
                </c:pt>
                <c:pt idx="16">
                  <c:v>1963.0</c:v>
                </c:pt>
                <c:pt idx="17">
                  <c:v>1964.0</c:v>
                </c:pt>
                <c:pt idx="18">
                  <c:v>1965.0</c:v>
                </c:pt>
                <c:pt idx="19">
                  <c:v>1966.0</c:v>
                </c:pt>
                <c:pt idx="20">
                  <c:v>1967.0</c:v>
                </c:pt>
                <c:pt idx="21">
                  <c:v>1968.0</c:v>
                </c:pt>
                <c:pt idx="22">
                  <c:v>1969.0</c:v>
                </c:pt>
                <c:pt idx="23">
                  <c:v>1970.0</c:v>
                </c:pt>
                <c:pt idx="24">
                  <c:v>1971.0</c:v>
                </c:pt>
                <c:pt idx="25">
                  <c:v>1972.0</c:v>
                </c:pt>
                <c:pt idx="26">
                  <c:v>1973.0</c:v>
                </c:pt>
                <c:pt idx="27">
                  <c:v>1974.0</c:v>
                </c:pt>
                <c:pt idx="28">
                  <c:v>1975.0</c:v>
                </c:pt>
                <c:pt idx="29">
                  <c:v>1976.0</c:v>
                </c:pt>
                <c:pt idx="30">
                  <c:v>1977.0</c:v>
                </c:pt>
                <c:pt idx="31">
                  <c:v>1978.0</c:v>
                </c:pt>
                <c:pt idx="32">
                  <c:v>1979.0</c:v>
                </c:pt>
                <c:pt idx="33">
                  <c:v>1980.0</c:v>
                </c:pt>
                <c:pt idx="34">
                  <c:v>1981.0</c:v>
                </c:pt>
                <c:pt idx="35">
                  <c:v>1982.0</c:v>
                </c:pt>
                <c:pt idx="36">
                  <c:v>1983.0</c:v>
                </c:pt>
                <c:pt idx="37">
                  <c:v>1984.0</c:v>
                </c:pt>
                <c:pt idx="38">
                  <c:v>1985.0</c:v>
                </c:pt>
                <c:pt idx="39">
                  <c:v>1986.0</c:v>
                </c:pt>
                <c:pt idx="40">
                  <c:v>1987.0</c:v>
                </c:pt>
                <c:pt idx="41">
                  <c:v>1988.0</c:v>
                </c:pt>
                <c:pt idx="42">
                  <c:v>1989.0</c:v>
                </c:pt>
                <c:pt idx="43">
                  <c:v>1990.0</c:v>
                </c:pt>
                <c:pt idx="44">
                  <c:v>1991.0</c:v>
                </c:pt>
                <c:pt idx="45">
                  <c:v>1992.0</c:v>
                </c:pt>
                <c:pt idx="46">
                  <c:v>1993.0</c:v>
                </c:pt>
                <c:pt idx="47">
                  <c:v>1994.0</c:v>
                </c:pt>
                <c:pt idx="48">
                  <c:v>1995.0</c:v>
                </c:pt>
                <c:pt idx="49">
                  <c:v>1996.0</c:v>
                </c:pt>
                <c:pt idx="50">
                  <c:v>1997.0</c:v>
                </c:pt>
                <c:pt idx="51">
                  <c:v>1998.0</c:v>
                </c:pt>
                <c:pt idx="52">
                  <c:v>1999.0</c:v>
                </c:pt>
                <c:pt idx="53">
                  <c:v>2000.0</c:v>
                </c:pt>
                <c:pt idx="54">
                  <c:v>2001.0</c:v>
                </c:pt>
                <c:pt idx="55">
                  <c:v>2002.0</c:v>
                </c:pt>
                <c:pt idx="56">
                  <c:v>2003.0</c:v>
                </c:pt>
                <c:pt idx="57">
                  <c:v>2004.0</c:v>
                </c:pt>
                <c:pt idx="58">
                  <c:v>2005.0</c:v>
                </c:pt>
                <c:pt idx="59">
                  <c:v>2006.0</c:v>
                </c:pt>
                <c:pt idx="60">
                  <c:v>2007.0</c:v>
                </c:pt>
                <c:pt idx="61">
                  <c:v>2008.0</c:v>
                </c:pt>
                <c:pt idx="62">
                  <c:v>2009.0</c:v>
                </c:pt>
              </c:numCache>
            </c:numRef>
          </c:xVal>
          <c:yVal>
            <c:numRef>
              <c:f>[NIPATable.csv]Sheet1!$B$9:$BL$9</c:f>
              <c:numCache>
                <c:formatCode>General</c:formatCode>
                <c:ptCount val="63"/>
                <c:pt idx="0">
                  <c:v>1.0</c:v>
                </c:pt>
                <c:pt idx="1">
                  <c:v>1.056562367266034</c:v>
                </c:pt>
                <c:pt idx="2">
                  <c:v>1.048492142149228</c:v>
                </c:pt>
                <c:pt idx="3">
                  <c:v>1.061093019963188</c:v>
                </c:pt>
                <c:pt idx="4">
                  <c:v>1.133300297324074</c:v>
                </c:pt>
                <c:pt idx="5">
                  <c:v>1.156519892396998</c:v>
                </c:pt>
                <c:pt idx="6">
                  <c:v>1.171952428146685</c:v>
                </c:pt>
                <c:pt idx="7">
                  <c:v>1.182004813818491</c:v>
                </c:pt>
                <c:pt idx="8">
                  <c:v>1.18674784086083</c:v>
                </c:pt>
                <c:pt idx="9">
                  <c:v>1.210533767520884</c:v>
                </c:pt>
                <c:pt idx="10">
                  <c:v>1.247345320685262</c:v>
                </c:pt>
                <c:pt idx="11">
                  <c:v>1.27672377176837</c:v>
                </c:pt>
                <c:pt idx="12">
                  <c:v>1.295837462834488</c:v>
                </c:pt>
                <c:pt idx="13">
                  <c:v>1.317145688800793</c:v>
                </c:pt>
                <c:pt idx="14">
                  <c:v>1.330950021237436</c:v>
                </c:pt>
                <c:pt idx="15">
                  <c:v>1.346665722780688</c:v>
                </c:pt>
                <c:pt idx="16">
                  <c:v>1.362381424323948</c:v>
                </c:pt>
                <c:pt idx="17">
                  <c:v>1.382344612770777</c:v>
                </c:pt>
                <c:pt idx="18">
                  <c:v>1.402378592666006</c:v>
                </c:pt>
                <c:pt idx="19">
                  <c:v>1.437986691207691</c:v>
                </c:pt>
                <c:pt idx="20">
                  <c:v>1.47416112133655</c:v>
                </c:pt>
                <c:pt idx="21">
                  <c:v>1.531643777431686</c:v>
                </c:pt>
                <c:pt idx="22">
                  <c:v>1.60101939685686</c:v>
                </c:pt>
                <c:pt idx="23">
                  <c:v>1.67591674925669</c:v>
                </c:pt>
                <c:pt idx="24">
                  <c:v>1.747132946340083</c:v>
                </c:pt>
                <c:pt idx="25">
                  <c:v>1.806951720232196</c:v>
                </c:pt>
                <c:pt idx="26">
                  <c:v>1.90436075322101</c:v>
                </c:pt>
                <c:pt idx="27">
                  <c:v>2.102718391618293</c:v>
                </c:pt>
                <c:pt idx="28">
                  <c:v>2.278351975081421</c:v>
                </c:pt>
                <c:pt idx="29">
                  <c:v>2.403369672943509</c:v>
                </c:pt>
                <c:pt idx="30">
                  <c:v>2.559464816650148</c:v>
                </c:pt>
                <c:pt idx="31">
                  <c:v>2.738708763981321</c:v>
                </c:pt>
                <c:pt idx="32">
                  <c:v>2.981594223417811</c:v>
                </c:pt>
                <c:pt idx="33">
                  <c:v>3.301783944499504</c:v>
                </c:pt>
                <c:pt idx="34">
                  <c:v>3.596913492850064</c:v>
                </c:pt>
                <c:pt idx="35">
                  <c:v>3.795483505592525</c:v>
                </c:pt>
                <c:pt idx="36">
                  <c:v>3.958870168483647</c:v>
                </c:pt>
                <c:pt idx="37">
                  <c:v>4.108594081834914</c:v>
                </c:pt>
                <c:pt idx="38">
                  <c:v>4.243097833781683</c:v>
                </c:pt>
                <c:pt idx="39">
                  <c:v>4.3465241398839</c:v>
                </c:pt>
                <c:pt idx="40">
                  <c:v>4.50155741186467</c:v>
                </c:pt>
                <c:pt idx="41">
                  <c:v>4.680801359195769</c:v>
                </c:pt>
                <c:pt idx="42">
                  <c:v>4.884185190428965</c:v>
                </c:pt>
                <c:pt idx="43">
                  <c:v>5.107390627212228</c:v>
                </c:pt>
                <c:pt idx="44">
                  <c:v>5.292014724621265</c:v>
                </c:pt>
                <c:pt idx="45">
                  <c:v>5.447685119637548</c:v>
                </c:pt>
                <c:pt idx="46">
                  <c:v>5.567251875973382</c:v>
                </c:pt>
                <c:pt idx="47">
                  <c:v>5.682075605266878</c:v>
                </c:pt>
                <c:pt idx="48">
                  <c:v>5.807801217612885</c:v>
                </c:pt>
                <c:pt idx="49">
                  <c:v>5.934163952994481</c:v>
                </c:pt>
                <c:pt idx="50">
                  <c:v>6.045235735523153</c:v>
                </c:pt>
                <c:pt idx="51">
                  <c:v>6.102718391618287</c:v>
                </c:pt>
                <c:pt idx="52">
                  <c:v>6.201047713436238</c:v>
                </c:pt>
                <c:pt idx="53">
                  <c:v>6.355443862381424</c:v>
                </c:pt>
                <c:pt idx="54">
                  <c:v>6.476568030581912</c:v>
                </c:pt>
                <c:pt idx="55">
                  <c:v>6.564915758176334</c:v>
                </c:pt>
                <c:pt idx="56">
                  <c:v>6.698428429845675</c:v>
                </c:pt>
                <c:pt idx="57">
                  <c:v>6.873708056066827</c:v>
                </c:pt>
                <c:pt idx="58">
                  <c:v>7.079144839303408</c:v>
                </c:pt>
                <c:pt idx="59">
                  <c:v>7.273538156590687</c:v>
                </c:pt>
                <c:pt idx="60">
                  <c:v>7.473028458162278</c:v>
                </c:pt>
                <c:pt idx="61">
                  <c:v>7.720586153192695</c:v>
                </c:pt>
                <c:pt idx="62">
                  <c:v>7.734532068526093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830680"/>
        <c:axId val="115837944"/>
      </c:scatterChart>
      <c:valAx>
        <c:axId val="115830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5837944"/>
        <c:crosses val="autoZero"/>
        <c:crossBetween val="midCat"/>
      </c:valAx>
      <c:valAx>
        <c:axId val="1158379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Price, 1947=1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583068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Index of Real Higher Education Costs (1970=1), 1948-2008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 Cost Index</c:v>
                </c:pt>
              </c:strCache>
            </c:strRef>
          </c:tx>
          <c:spPr>
            <a:ln w="34925">
              <a:solidFill>
                <a:srgbClr val="C0504D">
                  <a:lumMod val="75000"/>
                </a:srgbClr>
              </a:solidFill>
            </a:ln>
          </c:spPr>
          <c:marker>
            <c:symbol val="diamond"/>
            <c:size val="9"/>
            <c:spPr>
              <a:solidFill>
                <a:srgbClr val="C0504D">
                  <a:lumMod val="75000"/>
                </a:srgbClr>
              </a:solidFill>
            </c:spPr>
          </c:marker>
          <c:xVal>
            <c:numRef>
              <c:f>Sheet1!$A$2:$A$54</c:f>
              <c:numCache>
                <c:formatCode>General</c:formatCode>
                <c:ptCount val="53"/>
                <c:pt idx="0">
                  <c:v>1948.0</c:v>
                </c:pt>
                <c:pt idx="1">
                  <c:v>1950.0</c:v>
                </c:pt>
                <c:pt idx="2">
                  <c:v>1952.0</c:v>
                </c:pt>
                <c:pt idx="3">
                  <c:v>1954.0</c:v>
                </c:pt>
                <c:pt idx="4">
                  <c:v>1956.0</c:v>
                </c:pt>
                <c:pt idx="5">
                  <c:v>1958.0</c:v>
                </c:pt>
                <c:pt idx="6">
                  <c:v>1960.0</c:v>
                </c:pt>
                <c:pt idx="7">
                  <c:v>1962.0</c:v>
                </c:pt>
                <c:pt idx="8">
                  <c:v>1964.0</c:v>
                </c:pt>
                <c:pt idx="9">
                  <c:v>1966.0</c:v>
                </c:pt>
                <c:pt idx="10">
                  <c:v>1967.0</c:v>
                </c:pt>
                <c:pt idx="11">
                  <c:v>1968.0</c:v>
                </c:pt>
                <c:pt idx="12">
                  <c:v>1969.0</c:v>
                </c:pt>
                <c:pt idx="13">
                  <c:v>1970.0</c:v>
                </c:pt>
                <c:pt idx="14">
                  <c:v>1971.0</c:v>
                </c:pt>
                <c:pt idx="15">
                  <c:v>1972.0</c:v>
                </c:pt>
                <c:pt idx="16">
                  <c:v>1973.0</c:v>
                </c:pt>
                <c:pt idx="17">
                  <c:v>1974.0</c:v>
                </c:pt>
                <c:pt idx="18">
                  <c:v>1975.0</c:v>
                </c:pt>
                <c:pt idx="19">
                  <c:v>1976.0</c:v>
                </c:pt>
                <c:pt idx="20">
                  <c:v>1977.0</c:v>
                </c:pt>
                <c:pt idx="21">
                  <c:v>1978.0</c:v>
                </c:pt>
                <c:pt idx="22">
                  <c:v>1979.0</c:v>
                </c:pt>
                <c:pt idx="23">
                  <c:v>1980.0</c:v>
                </c:pt>
                <c:pt idx="24">
                  <c:v>1981.0</c:v>
                </c:pt>
                <c:pt idx="25">
                  <c:v>1982.0</c:v>
                </c:pt>
                <c:pt idx="26">
                  <c:v>1983.0</c:v>
                </c:pt>
                <c:pt idx="27">
                  <c:v>1984.0</c:v>
                </c:pt>
                <c:pt idx="28">
                  <c:v>1985.0</c:v>
                </c:pt>
                <c:pt idx="29">
                  <c:v>1986.0</c:v>
                </c:pt>
                <c:pt idx="30">
                  <c:v>1987.0</c:v>
                </c:pt>
                <c:pt idx="31">
                  <c:v>1988.0</c:v>
                </c:pt>
                <c:pt idx="32">
                  <c:v>1989.0</c:v>
                </c:pt>
                <c:pt idx="33">
                  <c:v>1990.0</c:v>
                </c:pt>
                <c:pt idx="34">
                  <c:v>1991.0</c:v>
                </c:pt>
                <c:pt idx="35">
                  <c:v>1992.0</c:v>
                </c:pt>
                <c:pt idx="36">
                  <c:v>1993.0</c:v>
                </c:pt>
                <c:pt idx="37">
                  <c:v>1994.0</c:v>
                </c:pt>
                <c:pt idx="38">
                  <c:v>1995.0</c:v>
                </c:pt>
                <c:pt idx="39">
                  <c:v>1996.0</c:v>
                </c:pt>
                <c:pt idx="40">
                  <c:v>1997.0</c:v>
                </c:pt>
                <c:pt idx="41">
                  <c:v>1998.0</c:v>
                </c:pt>
                <c:pt idx="42">
                  <c:v>1999.0</c:v>
                </c:pt>
                <c:pt idx="43">
                  <c:v>2000.0</c:v>
                </c:pt>
                <c:pt idx="44">
                  <c:v>2001.0</c:v>
                </c:pt>
                <c:pt idx="45">
                  <c:v>2002.0</c:v>
                </c:pt>
                <c:pt idx="46">
                  <c:v>2003.0</c:v>
                </c:pt>
                <c:pt idx="47">
                  <c:v>2004.0</c:v>
                </c:pt>
                <c:pt idx="48">
                  <c:v>2005.0</c:v>
                </c:pt>
                <c:pt idx="49">
                  <c:v>2006.0</c:v>
                </c:pt>
                <c:pt idx="50">
                  <c:v>2007.0</c:v>
                </c:pt>
                <c:pt idx="51">
                  <c:v>2008.0</c:v>
                </c:pt>
              </c:numCache>
            </c:numRef>
          </c:xVal>
          <c:yVal>
            <c:numRef>
              <c:f>Sheet1!$B$2:$B$54</c:f>
              <c:numCache>
                <c:formatCode>General</c:formatCode>
                <c:ptCount val="53"/>
                <c:pt idx="0">
                  <c:v>0.480043701913687</c:v>
                </c:pt>
                <c:pt idx="1">
                  <c:v>0.569979784034747</c:v>
                </c:pt>
                <c:pt idx="2">
                  <c:v>0.673727144587074</c:v>
                </c:pt>
                <c:pt idx="3">
                  <c:v>0.744829602538305</c:v>
                </c:pt>
                <c:pt idx="4">
                  <c:v>0.748966044179753</c:v>
                </c:pt>
                <c:pt idx="5">
                  <c:v>0.735952327459447</c:v>
                </c:pt>
                <c:pt idx="6">
                  <c:v>0.824434323766151</c:v>
                </c:pt>
                <c:pt idx="7">
                  <c:v>0.90388890076879</c:v>
                </c:pt>
                <c:pt idx="8">
                  <c:v>0.983089230407569</c:v>
                </c:pt>
                <c:pt idx="9">
                  <c:v>1.01776722365562</c:v>
                </c:pt>
                <c:pt idx="10">
                  <c:v>0.93521770838009</c:v>
                </c:pt>
                <c:pt idx="11">
                  <c:v>0.990077814199689</c:v>
                </c:pt>
                <c:pt idx="12">
                  <c:v>0.989691034549401</c:v>
                </c:pt>
                <c:pt idx="13">
                  <c:v>0.999903672099052</c:v>
                </c:pt>
                <c:pt idx="14">
                  <c:v>0.992743861564274</c:v>
                </c:pt>
                <c:pt idx="15">
                  <c:v>1.007829287611731</c:v>
                </c:pt>
                <c:pt idx="16">
                  <c:v>1.016206171409018</c:v>
                </c:pt>
                <c:pt idx="17">
                  <c:v>0.964965474798514</c:v>
                </c:pt>
                <c:pt idx="18">
                  <c:v>0.926926853314873</c:v>
                </c:pt>
                <c:pt idx="19">
                  <c:v>0.892523928142284</c:v>
                </c:pt>
                <c:pt idx="20">
                  <c:v>0.919427217654998</c:v>
                </c:pt>
                <c:pt idx="21">
                  <c:v>0.913535037779965</c:v>
                </c:pt>
                <c:pt idx="22">
                  <c:v>0.905928339975296</c:v>
                </c:pt>
                <c:pt idx="23">
                  <c:v>0.870934895487451</c:v>
                </c:pt>
                <c:pt idx="24">
                  <c:v>0.844895016002812</c:v>
                </c:pt>
                <c:pt idx="25">
                  <c:v>0.851102411766793</c:v>
                </c:pt>
                <c:pt idx="26">
                  <c:v>0.887960100667881</c:v>
                </c:pt>
                <c:pt idx="27">
                  <c:v>0.916718417700132</c:v>
                </c:pt>
                <c:pt idx="28">
                  <c:v>0.990114805669884</c:v>
                </c:pt>
                <c:pt idx="29">
                  <c:v>1.056180001585185</c:v>
                </c:pt>
                <c:pt idx="30">
                  <c:v>1.081344189308199</c:v>
                </c:pt>
                <c:pt idx="31">
                  <c:v>1.090588025090052</c:v>
                </c:pt>
                <c:pt idx="32">
                  <c:v>1.101356497393514</c:v>
                </c:pt>
                <c:pt idx="33">
                  <c:v>1.102862688297923</c:v>
                </c:pt>
                <c:pt idx="34">
                  <c:v>1.114588283353411</c:v>
                </c:pt>
                <c:pt idx="35">
                  <c:v>1.09755578691039</c:v>
                </c:pt>
                <c:pt idx="36">
                  <c:v>1.117927799002759</c:v>
                </c:pt>
                <c:pt idx="37">
                  <c:v>1.15690266007901</c:v>
                </c:pt>
                <c:pt idx="38">
                  <c:v>1.191898076502616</c:v>
                </c:pt>
                <c:pt idx="39">
                  <c:v>1.21111300463451</c:v>
                </c:pt>
                <c:pt idx="40">
                  <c:v>1.213498571198253</c:v>
                </c:pt>
                <c:pt idx="41">
                  <c:v>1.295296626623252</c:v>
                </c:pt>
                <c:pt idx="42">
                  <c:v>1.32682258894321</c:v>
                </c:pt>
                <c:pt idx="43">
                  <c:v>1.404349253526481</c:v>
                </c:pt>
                <c:pt idx="44">
                  <c:v>1.469740084722631</c:v>
                </c:pt>
                <c:pt idx="45">
                  <c:v>1.497686533340689</c:v>
                </c:pt>
                <c:pt idx="46">
                  <c:v>1.490928394911997</c:v>
                </c:pt>
                <c:pt idx="47">
                  <c:v>1.480109060119984</c:v>
                </c:pt>
                <c:pt idx="48">
                  <c:v>1.499368881170695</c:v>
                </c:pt>
                <c:pt idx="49">
                  <c:v>1.492200901993483</c:v>
                </c:pt>
                <c:pt idx="50">
                  <c:v>1.533683960716896</c:v>
                </c:pt>
                <c:pt idx="51">
                  <c:v>1.532405408899723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943976"/>
        <c:axId val="115949608"/>
      </c:scatterChart>
      <c:valAx>
        <c:axId val="115943976"/>
        <c:scaling>
          <c:orientation val="minMax"/>
          <c:max val="2010.0"/>
          <c:min val="1945.0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5949608"/>
        <c:crosses val="autoZero"/>
        <c:crossBetween val="midCat"/>
      </c:valAx>
      <c:valAx>
        <c:axId val="1159496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594397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College-to-High School Weekly Wage Premium, 1963-2008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6521337610576"/>
          <c:y val="0.118071004999378"/>
          <c:w val="0.773802736463499"/>
          <c:h val="0.731284590704785"/>
        </c:manualLayout>
      </c:layout>
      <c:scatterChart>
        <c:scatterStyle val="lineMarker"/>
        <c:varyColors val="0"/>
        <c:ser>
          <c:idx val="0"/>
          <c:order val="0"/>
          <c:xVal>
            <c:numRef>
              <c:f>'Figure 1.7a '!$A$3:$A$48</c:f>
              <c:numCache>
                <c:formatCode>General</c:formatCode>
                <c:ptCount val="46"/>
                <c:pt idx="0">
                  <c:v>1963.0</c:v>
                </c:pt>
                <c:pt idx="1">
                  <c:v>1964.0</c:v>
                </c:pt>
                <c:pt idx="2">
                  <c:v>1965.0</c:v>
                </c:pt>
                <c:pt idx="3">
                  <c:v>1966.0</c:v>
                </c:pt>
                <c:pt idx="4">
                  <c:v>1967.0</c:v>
                </c:pt>
                <c:pt idx="5">
                  <c:v>1968.0</c:v>
                </c:pt>
                <c:pt idx="6">
                  <c:v>1969.0</c:v>
                </c:pt>
                <c:pt idx="7">
                  <c:v>1970.0</c:v>
                </c:pt>
                <c:pt idx="8">
                  <c:v>1971.0</c:v>
                </c:pt>
                <c:pt idx="9">
                  <c:v>1972.0</c:v>
                </c:pt>
                <c:pt idx="10">
                  <c:v>1973.0</c:v>
                </c:pt>
                <c:pt idx="11">
                  <c:v>1974.0</c:v>
                </c:pt>
                <c:pt idx="12">
                  <c:v>1975.0</c:v>
                </c:pt>
                <c:pt idx="13">
                  <c:v>1976.0</c:v>
                </c:pt>
                <c:pt idx="14">
                  <c:v>1977.0</c:v>
                </c:pt>
                <c:pt idx="15">
                  <c:v>1978.0</c:v>
                </c:pt>
                <c:pt idx="16">
                  <c:v>1979.0</c:v>
                </c:pt>
                <c:pt idx="17">
                  <c:v>1980.0</c:v>
                </c:pt>
                <c:pt idx="18">
                  <c:v>1981.0</c:v>
                </c:pt>
                <c:pt idx="19">
                  <c:v>1982.0</c:v>
                </c:pt>
                <c:pt idx="20">
                  <c:v>1983.0</c:v>
                </c:pt>
                <c:pt idx="21">
                  <c:v>1984.0</c:v>
                </c:pt>
                <c:pt idx="22">
                  <c:v>1985.0</c:v>
                </c:pt>
                <c:pt idx="23">
                  <c:v>1986.0</c:v>
                </c:pt>
                <c:pt idx="24">
                  <c:v>1987.0</c:v>
                </c:pt>
                <c:pt idx="25">
                  <c:v>1988.0</c:v>
                </c:pt>
                <c:pt idx="26">
                  <c:v>1989.0</c:v>
                </c:pt>
                <c:pt idx="27">
                  <c:v>1990.0</c:v>
                </c:pt>
                <c:pt idx="28">
                  <c:v>1991.0</c:v>
                </c:pt>
                <c:pt idx="29">
                  <c:v>1992.0</c:v>
                </c:pt>
                <c:pt idx="30">
                  <c:v>1993.0</c:v>
                </c:pt>
                <c:pt idx="31">
                  <c:v>1994.0</c:v>
                </c:pt>
                <c:pt idx="32">
                  <c:v>1995.0</c:v>
                </c:pt>
                <c:pt idx="33">
                  <c:v>1996.0</c:v>
                </c:pt>
                <c:pt idx="34">
                  <c:v>1997.0</c:v>
                </c:pt>
                <c:pt idx="35">
                  <c:v>1998.0</c:v>
                </c:pt>
                <c:pt idx="36">
                  <c:v>1999.0</c:v>
                </c:pt>
                <c:pt idx="37">
                  <c:v>2000.0</c:v>
                </c:pt>
                <c:pt idx="38">
                  <c:v>2001.0</c:v>
                </c:pt>
                <c:pt idx="39">
                  <c:v>2002.0</c:v>
                </c:pt>
                <c:pt idx="40">
                  <c:v>2003.0</c:v>
                </c:pt>
                <c:pt idx="41">
                  <c:v>2004.0</c:v>
                </c:pt>
                <c:pt idx="42">
                  <c:v>2005.0</c:v>
                </c:pt>
                <c:pt idx="43">
                  <c:v>2006.0</c:v>
                </c:pt>
                <c:pt idx="44">
                  <c:v>2007.0</c:v>
                </c:pt>
                <c:pt idx="45">
                  <c:v>2008.0</c:v>
                </c:pt>
              </c:numCache>
            </c:numRef>
          </c:xVal>
          <c:yVal>
            <c:numRef>
              <c:f>'Figure 1.7a '!$B$3:$B$48</c:f>
              <c:numCache>
                <c:formatCode>0.0%</c:formatCode>
                <c:ptCount val="46"/>
                <c:pt idx="0">
                  <c:v>0.478979</c:v>
                </c:pt>
                <c:pt idx="1">
                  <c:v>0.510777</c:v>
                </c:pt>
                <c:pt idx="2">
                  <c:v>0.529362999999999</c:v>
                </c:pt>
                <c:pt idx="3">
                  <c:v>0.516829</c:v>
                </c:pt>
                <c:pt idx="4">
                  <c:v>0.566115</c:v>
                </c:pt>
                <c:pt idx="5">
                  <c:v>0.577615</c:v>
                </c:pt>
                <c:pt idx="6">
                  <c:v>0.568871</c:v>
                </c:pt>
                <c:pt idx="7">
                  <c:v>0.558043</c:v>
                </c:pt>
                <c:pt idx="8">
                  <c:v>0.594386</c:v>
                </c:pt>
                <c:pt idx="9">
                  <c:v>0.576026</c:v>
                </c:pt>
                <c:pt idx="10">
                  <c:v>0.580400999999999</c:v>
                </c:pt>
                <c:pt idx="11">
                  <c:v>0.548714</c:v>
                </c:pt>
                <c:pt idx="12">
                  <c:v>0.537106</c:v>
                </c:pt>
                <c:pt idx="13">
                  <c:v>0.531942</c:v>
                </c:pt>
                <c:pt idx="14">
                  <c:v>0.5082</c:v>
                </c:pt>
                <c:pt idx="15">
                  <c:v>0.475335</c:v>
                </c:pt>
                <c:pt idx="16">
                  <c:v>0.488296</c:v>
                </c:pt>
                <c:pt idx="17">
                  <c:v>0.497919</c:v>
                </c:pt>
                <c:pt idx="18">
                  <c:v>0.481753</c:v>
                </c:pt>
                <c:pt idx="19">
                  <c:v>0.520122</c:v>
                </c:pt>
                <c:pt idx="20">
                  <c:v>0.570338</c:v>
                </c:pt>
                <c:pt idx="21">
                  <c:v>0.589232</c:v>
                </c:pt>
                <c:pt idx="22">
                  <c:v>0.62016</c:v>
                </c:pt>
                <c:pt idx="23">
                  <c:v>0.637065</c:v>
                </c:pt>
                <c:pt idx="24">
                  <c:v>0.635081</c:v>
                </c:pt>
                <c:pt idx="25">
                  <c:v>0.660458</c:v>
                </c:pt>
                <c:pt idx="26">
                  <c:v>0.704967</c:v>
                </c:pt>
                <c:pt idx="27">
                  <c:v>0.705513999999999</c:v>
                </c:pt>
                <c:pt idx="28">
                  <c:v>0.746408</c:v>
                </c:pt>
                <c:pt idx="29">
                  <c:v>0.744646000000001</c:v>
                </c:pt>
                <c:pt idx="30">
                  <c:v>0.786478</c:v>
                </c:pt>
                <c:pt idx="31">
                  <c:v>0.795734</c:v>
                </c:pt>
                <c:pt idx="32">
                  <c:v>0.805261</c:v>
                </c:pt>
                <c:pt idx="33">
                  <c:v>0.794617</c:v>
                </c:pt>
                <c:pt idx="34">
                  <c:v>0.804332</c:v>
                </c:pt>
                <c:pt idx="35">
                  <c:v>0.833691000000001</c:v>
                </c:pt>
                <c:pt idx="36">
                  <c:v>0.889447</c:v>
                </c:pt>
                <c:pt idx="37">
                  <c:v>0.881332</c:v>
                </c:pt>
                <c:pt idx="38">
                  <c:v>0.904299</c:v>
                </c:pt>
                <c:pt idx="39">
                  <c:v>0.907185</c:v>
                </c:pt>
                <c:pt idx="40">
                  <c:v>0.866385</c:v>
                </c:pt>
                <c:pt idx="41">
                  <c:v>0.895701</c:v>
                </c:pt>
                <c:pt idx="42">
                  <c:v>0.937365</c:v>
                </c:pt>
                <c:pt idx="43">
                  <c:v>0.934696</c:v>
                </c:pt>
                <c:pt idx="44">
                  <c:v>0.930471</c:v>
                </c:pt>
                <c:pt idx="45">
                  <c:v>0.965527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021992"/>
        <c:axId val="116025112"/>
      </c:scatterChart>
      <c:valAx>
        <c:axId val="116021992"/>
        <c:scaling>
          <c:orientation val="minMax"/>
          <c:max val="2010.0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6025112"/>
        <c:crosses val="autoZero"/>
        <c:crossBetween val="midCat"/>
      </c:valAx>
      <c:valAx>
        <c:axId val="116025112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60219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Index of Real Higher Education Costs (1970=1), 1948-2008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 Cost Index</c:v>
                </c:pt>
              </c:strCache>
            </c:strRef>
          </c:tx>
          <c:spPr>
            <a:ln w="34925">
              <a:solidFill>
                <a:srgbClr val="C0504D">
                  <a:lumMod val="75000"/>
                </a:srgbClr>
              </a:solidFill>
            </a:ln>
          </c:spPr>
          <c:marker>
            <c:symbol val="diamond"/>
            <c:size val="9"/>
            <c:spPr>
              <a:solidFill>
                <a:srgbClr val="C0504D">
                  <a:lumMod val="75000"/>
                </a:srgbClr>
              </a:solidFill>
            </c:spPr>
          </c:marker>
          <c:xVal>
            <c:numRef>
              <c:f>Sheet1!$A$2:$A$54</c:f>
              <c:numCache>
                <c:formatCode>General</c:formatCode>
                <c:ptCount val="53"/>
                <c:pt idx="0">
                  <c:v>1948.0</c:v>
                </c:pt>
                <c:pt idx="1">
                  <c:v>1950.0</c:v>
                </c:pt>
                <c:pt idx="2">
                  <c:v>1952.0</c:v>
                </c:pt>
                <c:pt idx="3">
                  <c:v>1954.0</c:v>
                </c:pt>
                <c:pt idx="4">
                  <c:v>1956.0</c:v>
                </c:pt>
                <c:pt idx="5">
                  <c:v>1958.0</c:v>
                </c:pt>
                <c:pt idx="6">
                  <c:v>1960.0</c:v>
                </c:pt>
                <c:pt idx="7">
                  <c:v>1962.0</c:v>
                </c:pt>
                <c:pt idx="8">
                  <c:v>1964.0</c:v>
                </c:pt>
                <c:pt idx="9">
                  <c:v>1966.0</c:v>
                </c:pt>
                <c:pt idx="10">
                  <c:v>1967.0</c:v>
                </c:pt>
                <c:pt idx="11">
                  <c:v>1968.0</c:v>
                </c:pt>
                <c:pt idx="12">
                  <c:v>1969.0</c:v>
                </c:pt>
                <c:pt idx="13">
                  <c:v>1970.0</c:v>
                </c:pt>
                <c:pt idx="14">
                  <c:v>1971.0</c:v>
                </c:pt>
                <c:pt idx="15">
                  <c:v>1972.0</c:v>
                </c:pt>
                <c:pt idx="16">
                  <c:v>1973.0</c:v>
                </c:pt>
                <c:pt idx="17">
                  <c:v>1974.0</c:v>
                </c:pt>
                <c:pt idx="18">
                  <c:v>1975.0</c:v>
                </c:pt>
                <c:pt idx="19">
                  <c:v>1976.0</c:v>
                </c:pt>
                <c:pt idx="20">
                  <c:v>1977.0</c:v>
                </c:pt>
                <c:pt idx="21">
                  <c:v>1978.0</c:v>
                </c:pt>
                <c:pt idx="22">
                  <c:v>1979.0</c:v>
                </c:pt>
                <c:pt idx="23">
                  <c:v>1980.0</c:v>
                </c:pt>
                <c:pt idx="24">
                  <c:v>1981.0</c:v>
                </c:pt>
                <c:pt idx="25">
                  <c:v>1982.0</c:v>
                </c:pt>
                <c:pt idx="26">
                  <c:v>1983.0</c:v>
                </c:pt>
                <c:pt idx="27">
                  <c:v>1984.0</c:v>
                </c:pt>
                <c:pt idx="28">
                  <c:v>1985.0</c:v>
                </c:pt>
                <c:pt idx="29">
                  <c:v>1986.0</c:v>
                </c:pt>
                <c:pt idx="30">
                  <c:v>1987.0</c:v>
                </c:pt>
                <c:pt idx="31">
                  <c:v>1988.0</c:v>
                </c:pt>
                <c:pt idx="32">
                  <c:v>1989.0</c:v>
                </c:pt>
                <c:pt idx="33">
                  <c:v>1990.0</c:v>
                </c:pt>
                <c:pt idx="34">
                  <c:v>1991.0</c:v>
                </c:pt>
                <c:pt idx="35">
                  <c:v>1992.0</c:v>
                </c:pt>
                <c:pt idx="36">
                  <c:v>1993.0</c:v>
                </c:pt>
                <c:pt idx="37">
                  <c:v>1994.0</c:v>
                </c:pt>
                <c:pt idx="38">
                  <c:v>1995.0</c:v>
                </c:pt>
                <c:pt idx="39">
                  <c:v>1996.0</c:v>
                </c:pt>
                <c:pt idx="40">
                  <c:v>1997.0</c:v>
                </c:pt>
                <c:pt idx="41">
                  <c:v>1998.0</c:v>
                </c:pt>
                <c:pt idx="42">
                  <c:v>1999.0</c:v>
                </c:pt>
                <c:pt idx="43">
                  <c:v>2000.0</c:v>
                </c:pt>
                <c:pt idx="44">
                  <c:v>2001.0</c:v>
                </c:pt>
                <c:pt idx="45">
                  <c:v>2002.0</c:v>
                </c:pt>
                <c:pt idx="46">
                  <c:v>2003.0</c:v>
                </c:pt>
                <c:pt idx="47">
                  <c:v>2004.0</c:v>
                </c:pt>
                <c:pt idx="48">
                  <c:v>2005.0</c:v>
                </c:pt>
                <c:pt idx="49">
                  <c:v>2006.0</c:v>
                </c:pt>
                <c:pt idx="50">
                  <c:v>2007.0</c:v>
                </c:pt>
                <c:pt idx="51">
                  <c:v>2008.0</c:v>
                </c:pt>
              </c:numCache>
            </c:numRef>
          </c:xVal>
          <c:yVal>
            <c:numRef>
              <c:f>Sheet1!$B$2:$B$54</c:f>
              <c:numCache>
                <c:formatCode>General</c:formatCode>
                <c:ptCount val="53"/>
                <c:pt idx="0">
                  <c:v>0.480043701913687</c:v>
                </c:pt>
                <c:pt idx="1">
                  <c:v>0.569979784034747</c:v>
                </c:pt>
                <c:pt idx="2">
                  <c:v>0.673727144587074</c:v>
                </c:pt>
                <c:pt idx="3">
                  <c:v>0.744829602538305</c:v>
                </c:pt>
                <c:pt idx="4">
                  <c:v>0.748966044179753</c:v>
                </c:pt>
                <c:pt idx="5">
                  <c:v>0.735952327459447</c:v>
                </c:pt>
                <c:pt idx="6">
                  <c:v>0.824434323766151</c:v>
                </c:pt>
                <c:pt idx="7">
                  <c:v>0.90388890076879</c:v>
                </c:pt>
                <c:pt idx="8">
                  <c:v>0.983089230407569</c:v>
                </c:pt>
                <c:pt idx="9">
                  <c:v>1.01776722365562</c:v>
                </c:pt>
                <c:pt idx="10">
                  <c:v>0.93521770838009</c:v>
                </c:pt>
                <c:pt idx="11">
                  <c:v>0.990077814199689</c:v>
                </c:pt>
                <c:pt idx="12">
                  <c:v>0.989691034549401</c:v>
                </c:pt>
                <c:pt idx="13">
                  <c:v>0.999903672099052</c:v>
                </c:pt>
                <c:pt idx="14">
                  <c:v>0.992743861564274</c:v>
                </c:pt>
                <c:pt idx="15">
                  <c:v>1.007829287611731</c:v>
                </c:pt>
                <c:pt idx="16">
                  <c:v>1.016206171409018</c:v>
                </c:pt>
                <c:pt idx="17">
                  <c:v>0.964965474798514</c:v>
                </c:pt>
                <c:pt idx="18">
                  <c:v>0.926926853314873</c:v>
                </c:pt>
                <c:pt idx="19">
                  <c:v>0.892523928142284</c:v>
                </c:pt>
                <c:pt idx="20">
                  <c:v>0.919427217654998</c:v>
                </c:pt>
                <c:pt idx="21">
                  <c:v>0.913535037779965</c:v>
                </c:pt>
                <c:pt idx="22">
                  <c:v>0.905928339975296</c:v>
                </c:pt>
                <c:pt idx="23">
                  <c:v>0.870934895487451</c:v>
                </c:pt>
                <c:pt idx="24">
                  <c:v>0.844895016002812</c:v>
                </c:pt>
                <c:pt idx="25">
                  <c:v>0.851102411766793</c:v>
                </c:pt>
                <c:pt idx="26">
                  <c:v>0.887960100667881</c:v>
                </c:pt>
                <c:pt idx="27">
                  <c:v>0.916718417700132</c:v>
                </c:pt>
                <c:pt idx="28">
                  <c:v>0.990114805669884</c:v>
                </c:pt>
                <c:pt idx="29">
                  <c:v>1.056180001585185</c:v>
                </c:pt>
                <c:pt idx="30">
                  <c:v>1.081344189308199</c:v>
                </c:pt>
                <c:pt idx="31">
                  <c:v>1.090588025090052</c:v>
                </c:pt>
                <c:pt idx="32">
                  <c:v>1.101356497393514</c:v>
                </c:pt>
                <c:pt idx="33">
                  <c:v>1.102862688297923</c:v>
                </c:pt>
                <c:pt idx="34">
                  <c:v>1.114588283353411</c:v>
                </c:pt>
                <c:pt idx="35">
                  <c:v>1.09755578691039</c:v>
                </c:pt>
                <c:pt idx="36">
                  <c:v>1.117927799002759</c:v>
                </c:pt>
                <c:pt idx="37">
                  <c:v>1.15690266007901</c:v>
                </c:pt>
                <c:pt idx="38">
                  <c:v>1.191898076502616</c:v>
                </c:pt>
                <c:pt idx="39">
                  <c:v>1.21111300463451</c:v>
                </c:pt>
                <c:pt idx="40">
                  <c:v>1.213498571198253</c:v>
                </c:pt>
                <c:pt idx="41">
                  <c:v>1.295296626623252</c:v>
                </c:pt>
                <c:pt idx="42">
                  <c:v>1.32682258894321</c:v>
                </c:pt>
                <c:pt idx="43">
                  <c:v>1.404349253526481</c:v>
                </c:pt>
                <c:pt idx="44">
                  <c:v>1.469740084722631</c:v>
                </c:pt>
                <c:pt idx="45">
                  <c:v>1.497686533340689</c:v>
                </c:pt>
                <c:pt idx="46">
                  <c:v>1.490928394911997</c:v>
                </c:pt>
                <c:pt idx="47">
                  <c:v>1.480109060119984</c:v>
                </c:pt>
                <c:pt idx="48">
                  <c:v>1.499368881170695</c:v>
                </c:pt>
                <c:pt idx="49">
                  <c:v>1.492200901993483</c:v>
                </c:pt>
                <c:pt idx="50">
                  <c:v>1.533683960716896</c:v>
                </c:pt>
                <c:pt idx="51">
                  <c:v>1.532405408899723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166264"/>
        <c:axId val="130171896"/>
      </c:scatterChart>
      <c:valAx>
        <c:axId val="130166264"/>
        <c:scaling>
          <c:orientation val="minMax"/>
          <c:max val="2010.0"/>
          <c:min val="1945.0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171896"/>
        <c:crosses val="autoZero"/>
        <c:crossBetween val="midCat"/>
      </c:valAx>
      <c:valAx>
        <c:axId val="1301718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16626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Indexes</a:t>
            </a:r>
            <a:r>
              <a:rPr lang="en-US" baseline="0"/>
              <a:t> of Current Fund Expenditure 4-year and 2-year, 1971-2001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4-yr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Sheet2!$A$2:$A$27</c:f>
              <c:numCache>
                <c:formatCode>General</c:formatCode>
                <c:ptCount val="26"/>
                <c:pt idx="0">
                  <c:v>1971.0</c:v>
                </c:pt>
                <c:pt idx="1">
                  <c:v>1976.0</c:v>
                </c:pt>
                <c:pt idx="2">
                  <c:v>1978.0</c:v>
                </c:pt>
                <c:pt idx="3">
                  <c:v>1979.0</c:v>
                </c:pt>
                <c:pt idx="4">
                  <c:v>1980.0</c:v>
                </c:pt>
                <c:pt idx="5">
                  <c:v>1981.0</c:v>
                </c:pt>
                <c:pt idx="6">
                  <c:v>1982.0</c:v>
                </c:pt>
                <c:pt idx="7">
                  <c:v>1983.0</c:v>
                </c:pt>
                <c:pt idx="8">
                  <c:v>1984.0</c:v>
                </c:pt>
                <c:pt idx="9">
                  <c:v>1985.0</c:v>
                </c:pt>
                <c:pt idx="10">
                  <c:v>1986.0</c:v>
                </c:pt>
                <c:pt idx="11">
                  <c:v>1987.0</c:v>
                </c:pt>
                <c:pt idx="12">
                  <c:v>1988.0</c:v>
                </c:pt>
                <c:pt idx="13">
                  <c:v>1989.0</c:v>
                </c:pt>
                <c:pt idx="14">
                  <c:v>1990.0</c:v>
                </c:pt>
                <c:pt idx="15">
                  <c:v>1991.0</c:v>
                </c:pt>
                <c:pt idx="16">
                  <c:v>1992.0</c:v>
                </c:pt>
                <c:pt idx="17">
                  <c:v>1993.0</c:v>
                </c:pt>
                <c:pt idx="18">
                  <c:v>1994.0</c:v>
                </c:pt>
                <c:pt idx="19">
                  <c:v>1995.0</c:v>
                </c:pt>
                <c:pt idx="20">
                  <c:v>1996.0</c:v>
                </c:pt>
                <c:pt idx="21">
                  <c:v>1997.0</c:v>
                </c:pt>
                <c:pt idx="22">
                  <c:v>1998.0</c:v>
                </c:pt>
                <c:pt idx="23">
                  <c:v>1999.0</c:v>
                </c:pt>
                <c:pt idx="24">
                  <c:v>2000.0</c:v>
                </c:pt>
                <c:pt idx="25">
                  <c:v>2001.0</c:v>
                </c:pt>
              </c:numCache>
            </c:numRef>
          </c:xVal>
          <c:yVal>
            <c:numRef>
              <c:f>Sheet2!$B$2:$B$27</c:f>
              <c:numCache>
                <c:formatCode>General</c:formatCode>
                <c:ptCount val="26"/>
                <c:pt idx="0">
                  <c:v>0.445931397280831</c:v>
                </c:pt>
                <c:pt idx="1">
                  <c:v>0.6323577238357</c:v>
                </c:pt>
                <c:pt idx="2">
                  <c:v>0.742593713061081</c:v>
                </c:pt>
                <c:pt idx="3">
                  <c:v>0.828212186197944</c:v>
                </c:pt>
                <c:pt idx="4">
                  <c:v>0.915122887418067</c:v>
                </c:pt>
                <c:pt idx="5">
                  <c:v>0.999999999622542</c:v>
                </c:pt>
                <c:pt idx="6">
                  <c:v>1.07958445347793</c:v>
                </c:pt>
                <c:pt idx="7">
                  <c:v>1.15393356945071</c:v>
                </c:pt>
                <c:pt idx="8">
                  <c:v>1.225268143631413</c:v>
                </c:pt>
                <c:pt idx="9">
                  <c:v>1.35865661722598</c:v>
                </c:pt>
                <c:pt idx="10">
                  <c:v>1.475971041914575</c:v>
                </c:pt>
                <c:pt idx="11">
                  <c:v>1.563365813013857</c:v>
                </c:pt>
                <c:pt idx="12">
                  <c:v>1.64049346416957</c:v>
                </c:pt>
                <c:pt idx="13">
                  <c:v>1.739140730056897</c:v>
                </c:pt>
                <c:pt idx="14">
                  <c:v>1.839375365534438</c:v>
                </c:pt>
                <c:pt idx="15">
                  <c:v>1.940896632562848</c:v>
                </c:pt>
                <c:pt idx="16">
                  <c:v>2.033696323184534</c:v>
                </c:pt>
                <c:pt idx="17">
                  <c:v>2.151003921757649</c:v>
                </c:pt>
                <c:pt idx="18">
                  <c:v>2.25679687766612</c:v>
                </c:pt>
                <c:pt idx="19">
                  <c:v>2.395842308042967</c:v>
                </c:pt>
                <c:pt idx="20">
                  <c:v>2.467828234486458</c:v>
                </c:pt>
                <c:pt idx="21">
                  <c:v>2.592619896658597</c:v>
                </c:pt>
                <c:pt idx="22">
                  <c:v>2.719919976429102</c:v>
                </c:pt>
                <c:pt idx="23">
                  <c:v>2.836170748805201</c:v>
                </c:pt>
                <c:pt idx="24">
                  <c:v>3.028466347442913</c:v>
                </c:pt>
                <c:pt idx="25">
                  <c:v>3.354264716712024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2-yr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</c:spPr>
          </c:marker>
          <c:xVal>
            <c:numRef>
              <c:f>Sheet2!$A$2:$A$27</c:f>
              <c:numCache>
                <c:formatCode>General</c:formatCode>
                <c:ptCount val="26"/>
                <c:pt idx="0">
                  <c:v>1971.0</c:v>
                </c:pt>
                <c:pt idx="1">
                  <c:v>1976.0</c:v>
                </c:pt>
                <c:pt idx="2">
                  <c:v>1978.0</c:v>
                </c:pt>
                <c:pt idx="3">
                  <c:v>1979.0</c:v>
                </c:pt>
                <c:pt idx="4">
                  <c:v>1980.0</c:v>
                </c:pt>
                <c:pt idx="5">
                  <c:v>1981.0</c:v>
                </c:pt>
                <c:pt idx="6">
                  <c:v>1982.0</c:v>
                </c:pt>
                <c:pt idx="7">
                  <c:v>1983.0</c:v>
                </c:pt>
                <c:pt idx="8">
                  <c:v>1984.0</c:v>
                </c:pt>
                <c:pt idx="9">
                  <c:v>1985.0</c:v>
                </c:pt>
                <c:pt idx="10">
                  <c:v>1986.0</c:v>
                </c:pt>
                <c:pt idx="11">
                  <c:v>1987.0</c:v>
                </c:pt>
                <c:pt idx="12">
                  <c:v>1988.0</c:v>
                </c:pt>
                <c:pt idx="13">
                  <c:v>1989.0</c:v>
                </c:pt>
                <c:pt idx="14">
                  <c:v>1990.0</c:v>
                </c:pt>
                <c:pt idx="15">
                  <c:v>1991.0</c:v>
                </c:pt>
                <c:pt idx="16">
                  <c:v>1992.0</c:v>
                </c:pt>
                <c:pt idx="17">
                  <c:v>1993.0</c:v>
                </c:pt>
                <c:pt idx="18">
                  <c:v>1994.0</c:v>
                </c:pt>
                <c:pt idx="19">
                  <c:v>1995.0</c:v>
                </c:pt>
                <c:pt idx="20">
                  <c:v>1996.0</c:v>
                </c:pt>
                <c:pt idx="21">
                  <c:v>1997.0</c:v>
                </c:pt>
                <c:pt idx="22">
                  <c:v>1998.0</c:v>
                </c:pt>
                <c:pt idx="23">
                  <c:v>1999.0</c:v>
                </c:pt>
                <c:pt idx="24">
                  <c:v>2000.0</c:v>
                </c:pt>
                <c:pt idx="25">
                  <c:v>2001.0</c:v>
                </c:pt>
              </c:numCache>
            </c:numRef>
          </c:xVal>
          <c:yVal>
            <c:numRef>
              <c:f>Sheet2!$C$2:$C$27</c:f>
              <c:numCache>
                <c:formatCode>General</c:formatCode>
                <c:ptCount val="26"/>
                <c:pt idx="0">
                  <c:v>0.461560629541527</c:v>
                </c:pt>
                <c:pt idx="1">
                  <c:v>0.634996899574027</c:v>
                </c:pt>
                <c:pt idx="2">
                  <c:v>0.791705122234794</c:v>
                </c:pt>
                <c:pt idx="3">
                  <c:v>0.877653391891083</c:v>
                </c:pt>
                <c:pt idx="4">
                  <c:v>0.950706448240384</c:v>
                </c:pt>
                <c:pt idx="5">
                  <c:v>1.000000132886821</c:v>
                </c:pt>
                <c:pt idx="6">
                  <c:v>1.057856792378244</c:v>
                </c:pt>
                <c:pt idx="7">
                  <c:v>1.112837443896563</c:v>
                </c:pt>
                <c:pt idx="8">
                  <c:v>1.186548897112428</c:v>
                </c:pt>
                <c:pt idx="9">
                  <c:v>1.375152102231651</c:v>
                </c:pt>
                <c:pt idx="10">
                  <c:v>1.481498793007461</c:v>
                </c:pt>
                <c:pt idx="11">
                  <c:v>1.533488803714663</c:v>
                </c:pt>
                <c:pt idx="12">
                  <c:v>1.607336493718158</c:v>
                </c:pt>
                <c:pt idx="13">
                  <c:v>1.71454912335481</c:v>
                </c:pt>
                <c:pt idx="14">
                  <c:v>1.769900172872705</c:v>
                </c:pt>
                <c:pt idx="15">
                  <c:v>1.882950259927522</c:v>
                </c:pt>
                <c:pt idx="16">
                  <c:v>1.865667464016466</c:v>
                </c:pt>
                <c:pt idx="17">
                  <c:v>1.941826904111582</c:v>
                </c:pt>
                <c:pt idx="18">
                  <c:v>2.103512937888935</c:v>
                </c:pt>
                <c:pt idx="19">
                  <c:v>2.214637453815266</c:v>
                </c:pt>
                <c:pt idx="20">
                  <c:v>2.358976509689472</c:v>
                </c:pt>
                <c:pt idx="21">
                  <c:v>2.412928547967004</c:v>
                </c:pt>
                <c:pt idx="22">
                  <c:v>2.529354217981256</c:v>
                </c:pt>
                <c:pt idx="23">
                  <c:v>2.753966592381526</c:v>
                </c:pt>
                <c:pt idx="24">
                  <c:v>2.9160131143308</c:v>
                </c:pt>
                <c:pt idx="25">
                  <c:v>3.00059999588934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4369432"/>
        <c:axId val="614376760"/>
      </c:scatterChart>
      <c:valAx>
        <c:axId val="614369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14376760"/>
        <c:crosses val="autoZero"/>
        <c:crossBetween val="midCat"/>
      </c:valAx>
      <c:valAx>
        <c:axId val="6143767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Current Fund Expenditures, 1981=1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14369432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Secretaries and Typists as a Percentage of the Workforce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Secretaries Higher Ed</c:v>
                </c:pt>
              </c:strCache>
            </c:strRef>
          </c:tx>
          <c:xVal>
            <c:numRef>
              <c:f>Sheet1!$A$9:$A$12</c:f>
              <c:numCache>
                <c:formatCode>General</c:formatCode>
                <c:ptCount val="4"/>
                <c:pt idx="0">
                  <c:v>1970.0</c:v>
                </c:pt>
                <c:pt idx="1">
                  <c:v>1978.0</c:v>
                </c:pt>
                <c:pt idx="2">
                  <c:v>1999.0</c:v>
                </c:pt>
                <c:pt idx="3">
                  <c:v>2008.0</c:v>
                </c:pt>
              </c:numCache>
            </c:numRef>
          </c:xVal>
          <c:yVal>
            <c:numRef>
              <c:f>Sheet1!$B$9:$B$12</c:f>
              <c:numCache>
                <c:formatCode>General</c:formatCode>
                <c:ptCount val="4"/>
                <c:pt idx="0">
                  <c:v>9.93</c:v>
                </c:pt>
                <c:pt idx="1">
                  <c:v>9.51</c:v>
                </c:pt>
                <c:pt idx="2">
                  <c:v>7.119999999999997</c:v>
                </c:pt>
                <c:pt idx="3">
                  <c:v>6.63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Secretaries All Industries</c:v>
                </c:pt>
              </c:strCache>
            </c:strRef>
          </c:tx>
          <c:xVal>
            <c:numRef>
              <c:f>Sheet1!$A$9:$A$12</c:f>
              <c:numCache>
                <c:formatCode>General</c:formatCode>
                <c:ptCount val="4"/>
                <c:pt idx="0">
                  <c:v>1970.0</c:v>
                </c:pt>
                <c:pt idx="1">
                  <c:v>1978.0</c:v>
                </c:pt>
                <c:pt idx="2">
                  <c:v>1999.0</c:v>
                </c:pt>
                <c:pt idx="3">
                  <c:v>2008.0</c:v>
                </c:pt>
              </c:numCache>
            </c:numRef>
          </c:xVal>
          <c:yVal>
            <c:numRef>
              <c:f>Sheet1!$C$9:$C$12</c:f>
              <c:numCache>
                <c:formatCode>General</c:formatCode>
                <c:ptCount val="4"/>
                <c:pt idx="0">
                  <c:v>3.7</c:v>
                </c:pt>
                <c:pt idx="1">
                  <c:v>3.9</c:v>
                </c:pt>
                <c:pt idx="2">
                  <c:v>2.65</c:v>
                </c:pt>
                <c:pt idx="3">
                  <c:v>2.98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Sheet1!$D$8</c:f>
              <c:strCache>
                <c:ptCount val="1"/>
                <c:pt idx="0">
                  <c:v>Typists Higher Ed</c:v>
                </c:pt>
              </c:strCache>
            </c:strRef>
          </c:tx>
          <c:xVal>
            <c:numRef>
              <c:f>Sheet1!$A$9:$A$12</c:f>
              <c:numCache>
                <c:formatCode>General</c:formatCode>
                <c:ptCount val="4"/>
                <c:pt idx="0">
                  <c:v>1970.0</c:v>
                </c:pt>
                <c:pt idx="1">
                  <c:v>1978.0</c:v>
                </c:pt>
                <c:pt idx="2">
                  <c:v>1999.0</c:v>
                </c:pt>
                <c:pt idx="3">
                  <c:v>2008.0</c:v>
                </c:pt>
              </c:numCache>
            </c:numRef>
          </c:xVal>
          <c:yVal>
            <c:numRef>
              <c:f>Sheet1!$D$9:$D$12</c:f>
              <c:numCache>
                <c:formatCode>General</c:formatCode>
                <c:ptCount val="4"/>
                <c:pt idx="0">
                  <c:v>3.12</c:v>
                </c:pt>
                <c:pt idx="1">
                  <c:v>2.63</c:v>
                </c:pt>
                <c:pt idx="2">
                  <c:v>0.36</c:v>
                </c:pt>
                <c:pt idx="3">
                  <c:v>0.18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Sheet1!$E$8</c:f>
              <c:strCache>
                <c:ptCount val="1"/>
                <c:pt idx="0">
                  <c:v>Typists All Industries</c:v>
                </c:pt>
              </c:strCache>
            </c:strRef>
          </c:tx>
          <c:xVal>
            <c:numRef>
              <c:f>Sheet1!$A$9:$A$12</c:f>
              <c:numCache>
                <c:formatCode>General</c:formatCode>
                <c:ptCount val="4"/>
                <c:pt idx="0">
                  <c:v>1970.0</c:v>
                </c:pt>
                <c:pt idx="1">
                  <c:v>1978.0</c:v>
                </c:pt>
                <c:pt idx="2">
                  <c:v>1999.0</c:v>
                </c:pt>
                <c:pt idx="3">
                  <c:v>2008.0</c:v>
                </c:pt>
              </c:numCache>
            </c:numRef>
          </c:xVal>
          <c:yVal>
            <c:numRef>
              <c:f>Sheet1!$E$9:$E$12</c:f>
              <c:numCache>
                <c:formatCode>General</c:formatCode>
                <c:ptCount val="4"/>
                <c:pt idx="0">
                  <c:v>1.24</c:v>
                </c:pt>
                <c:pt idx="1">
                  <c:v>1.11</c:v>
                </c:pt>
                <c:pt idx="2">
                  <c:v>0.21</c:v>
                </c:pt>
                <c:pt idx="3">
                  <c:v>0.09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074840"/>
        <c:axId val="114939448"/>
      </c:scatterChart>
      <c:valAx>
        <c:axId val="115074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4939448"/>
        <c:crosses val="autoZero"/>
        <c:crossBetween val="midCat"/>
      </c:valAx>
      <c:valAx>
        <c:axId val="1149394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of Workforce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507484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Percentage of Full-Time Instructional Faculty with Tenure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with Tenure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1980.0</c:v>
                </c:pt>
                <c:pt idx="1">
                  <c:v>1990.0</c:v>
                </c:pt>
                <c:pt idx="2">
                  <c:v>1999.0</c:v>
                </c:pt>
                <c:pt idx="3">
                  <c:v>2009.0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64.8</c:v>
                </c:pt>
                <c:pt idx="1">
                  <c:v>61.2</c:v>
                </c:pt>
                <c:pt idx="2">
                  <c:v>53.7</c:v>
                </c:pt>
                <c:pt idx="3">
                  <c:v>48.7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086664"/>
        <c:axId val="115064488"/>
      </c:scatterChart>
      <c:valAx>
        <c:axId val="115086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5064488"/>
        <c:crosses val="autoZero"/>
        <c:crossBetween val="midCat"/>
      </c:valAx>
      <c:valAx>
        <c:axId val="1150644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50866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0.62298</cdr:x>
      <cdr:y>0.5242</cdr:y>
    </cdr:from>
    <cdr:to>
      <cdr:x>0.91285</cdr:x>
      <cdr:y>0.6089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04218" y="3301161"/>
          <a:ext cx="2514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rgbClr val="0000FF"/>
              </a:solidFill>
            </a:rPr>
            <a:t>Higher Education</a:t>
          </a:r>
          <a:endParaRPr lang="en-US" sz="2400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0.75474</cdr:x>
      <cdr:y>0.38405</cdr:y>
    </cdr:from>
    <cdr:to>
      <cdr:x>0.77734</cdr:x>
      <cdr:y>0.53912</cdr:y>
    </cdr:to>
    <cdr:sp macro="" textlink="">
      <cdr:nvSpPr>
        <cdr:cNvPr id="6" name="Straight Arrow Connector 5"/>
        <cdr:cNvSpPr/>
      </cdr:nvSpPr>
      <cdr:spPr>
        <a:xfrm xmlns:a="http://schemas.openxmlformats.org/drawingml/2006/main" flipH="1" flipV="1">
          <a:off x="6547215" y="2418572"/>
          <a:ext cx="196051" cy="97654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F47A3-3337-D54E-8D6A-E0752659FE88}" type="datetimeFigureOut">
              <a:rPr lang="en-US" smtClean="0"/>
              <a:t>4/29/12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3B8CF-67CC-8D4F-BA69-071099D63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Forces Driving Cost: Technological changes that are reshaping the entire US economy.</a:t>
            </a:r>
          </a:p>
          <a:p>
            <a:r>
              <a:rPr lang="en-US" dirty="0" smtClean="0"/>
              <a:t>Overall trend is cost disease.</a:t>
            </a:r>
            <a:r>
              <a:rPr lang="en-US" baseline="0" dirty="0" smtClean="0"/>
              <a:t> Recent rise is college wage gap. Down portion is great productivity slowdown.</a:t>
            </a:r>
          </a:p>
          <a:p>
            <a:r>
              <a:rPr lang="en-US" baseline="0" dirty="0" smtClean="0"/>
              <a:t>This is not the cause of </a:t>
            </a:r>
            <a:r>
              <a:rPr lang="en-US" baseline="0" smtClean="0"/>
              <a:t>affordability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4E36E-0E90-6046-A416-F2E6E7A3D8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91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Issues: </a:t>
            </a:r>
          </a:p>
          <a:p>
            <a:endParaRPr lang="en-US" dirty="0" smtClean="0"/>
          </a:p>
          <a:p>
            <a:r>
              <a:rPr lang="en-US" dirty="0" smtClean="0"/>
              <a:t>Can one find seemingly</a:t>
            </a:r>
            <a:r>
              <a:rPr lang="en-US" baseline="0" dirty="0" smtClean="0"/>
              <a:t> undesirable examples of these things? Yes. Colleges and universities are not perfectly lean enterprises.</a:t>
            </a:r>
          </a:p>
          <a:p>
            <a:r>
              <a:rPr lang="en-US" baseline="0" dirty="0" smtClean="0"/>
              <a:t>What is the context? </a:t>
            </a:r>
          </a:p>
          <a:p>
            <a:r>
              <a:rPr lang="en-US" baseline="0" dirty="0" smtClean="0"/>
              <a:t>Are they the important drivers of the pattern of tuition increase? 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F104-5BD9-7742-910C-06C9DC051DF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Services is broad. It includes barbers as</a:t>
            </a:r>
            <a:r>
              <a:rPr lang="en-US" baseline="0" dirty="0" smtClean="0"/>
              <a:t> well as doctors, lawyers, and higher education.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B8CF-67CC-8D4F-BA69-071099D638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67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2011 dollars.</a:t>
            </a:r>
          </a:p>
          <a:p>
            <a:endParaRPr lang="en-US" dirty="0" smtClean="0"/>
          </a:p>
          <a:p>
            <a:r>
              <a:rPr lang="en-US" dirty="0" smtClean="0"/>
              <a:t>If you take the income the US generates and spread</a:t>
            </a:r>
            <a:r>
              <a:rPr lang="en-US" baseline="0" dirty="0" smtClean="0"/>
              <a:t> it around equally, there is enough income to continue purchasing the college education, however much its cost is rising, and have increasing amounts of REAL INCOME left over for other things.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C8509-2E27-F849-A6A1-1F638B83DA0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68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real 2011 dollars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C8509-2E27-F849-A6A1-1F638B83DA0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80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individual states, the peak and the amount of downtrend is affected by political institutions: TELS and SMRs.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4E36E-0E90-6046-A416-F2E6E7A3D8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5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real 2010 dollars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C8509-2E27-F849-A6A1-1F638B83DA0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75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Bureau of </a:t>
            </a:r>
            <a:r>
              <a:rPr lang="en-US" baseline="0" smtClean="0"/>
              <a:t>Labor Statistics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34C3B-9C82-0C47-B4F4-16EC702928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4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It’s simple Econ 101. Rising demand drives up cost.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But it’s not so simple when</a:t>
            </a:r>
            <a:r>
              <a:rPr lang="en-US" baseline="0" dirty="0" smtClean="0"/>
              <a:t> we’re not in a perfectly competitive market for homogeneous widgets.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And are instead in a not-for-profit world in which the “firms” carefully select their customers, and revenue is only </a:t>
            </a:r>
            <a:r>
              <a:rPr lang="en-US" baseline="0" smtClean="0"/>
              <a:t>one goal.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4E36E-0E90-6046-A416-F2E6E7A3D8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92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subsidy</a:t>
            </a:r>
            <a:r>
              <a:rPr lang="en-US" baseline="0" dirty="0" smtClean="0"/>
              <a:t> cause tuition increases?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4E36E-0E90-6046-A416-F2E6E7A3D8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66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the past ten years, we have seen a bit of both … higher tuition</a:t>
            </a:r>
            <a:r>
              <a:rPr lang="en-US" baseline="0" dirty="0" smtClean="0"/>
              <a:t> and reduced quality.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B8CF-67CC-8D4F-BA69-071099D6381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0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BLS data used in </a:t>
            </a:r>
            <a:r>
              <a:rPr lang="en-US" dirty="0" smtClean="0"/>
              <a:t>“Explaining</a:t>
            </a:r>
            <a:r>
              <a:rPr lang="en-US" baseline="0" dirty="0" smtClean="0"/>
              <a:t> Increases in Higher Education Costs,” JHE 2008.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B8CF-67CC-8D4F-BA69-071099D638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73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B8CF-67CC-8D4F-BA69-071099D638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5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is the work of William </a:t>
            </a:r>
            <a:r>
              <a:rPr lang="en-US" dirty="0" err="1" smtClean="0"/>
              <a:t>Baumol</a:t>
            </a:r>
            <a:r>
              <a:rPr lang="en-US" baseline="0" dirty="0" smtClean="0"/>
              <a:t> and William Bowen.  Taylor </a:t>
            </a:r>
            <a:r>
              <a:rPr lang="en-US" baseline="0" dirty="0" err="1" smtClean="0"/>
              <a:t>Reveley</a:t>
            </a:r>
            <a:r>
              <a:rPr lang="en-US" baseline="0" dirty="0" smtClean="0"/>
              <a:t> was a research assistant on that project.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F104-5BD9-7742-910C-06C9DC051DF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B8CF-67CC-8D4F-BA69-071099D638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4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Services is broad. It includes barbers as</a:t>
            </a:r>
            <a:r>
              <a:rPr lang="en-US" baseline="0" dirty="0" smtClean="0"/>
              <a:t> well as doctors, lawyers, and higher education.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B8CF-67CC-8D4F-BA69-071099D638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6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Bureau of </a:t>
            </a:r>
            <a:r>
              <a:rPr lang="en-US" baseline="0" smtClean="0"/>
              <a:t>Labor Statistics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34C3B-9C82-0C47-B4F4-16EC702928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4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Forces Driving Cost: Technological changes that are reshaping the entire US economy.</a:t>
            </a:r>
          </a:p>
          <a:p>
            <a:r>
              <a:rPr lang="en-US" dirty="0" smtClean="0"/>
              <a:t>Overall trend is cost disease.</a:t>
            </a:r>
            <a:r>
              <a:rPr lang="en-US" baseline="0" dirty="0" smtClean="0"/>
              <a:t> Recent rise is college wage gap. Down portion is great productivity slowdown.</a:t>
            </a:r>
          </a:p>
          <a:p>
            <a:r>
              <a:rPr lang="en-US" baseline="0" dirty="0" smtClean="0"/>
              <a:t>This is not the cause of </a:t>
            </a:r>
            <a:r>
              <a:rPr lang="en-US" baseline="0" smtClean="0"/>
              <a:t>affordability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4E36E-0E90-6046-A416-F2E6E7A3D8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91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Forces Driving Cost: Technological changes that are reshaping the entire US economy.</a:t>
            </a:r>
          </a:p>
          <a:p>
            <a:r>
              <a:rPr lang="en-US" dirty="0" smtClean="0"/>
              <a:t>Overall trend is cost disease.</a:t>
            </a:r>
            <a:r>
              <a:rPr lang="en-US" baseline="0" dirty="0" smtClean="0"/>
              <a:t> Recent rise is college wage gap. Down portion is great productivity slowdown.</a:t>
            </a:r>
          </a:p>
          <a:p>
            <a:r>
              <a:rPr lang="en-US" baseline="0" dirty="0" smtClean="0"/>
              <a:t>This is not the cause of </a:t>
            </a:r>
            <a:r>
              <a:rPr lang="en-US" baseline="0" smtClean="0"/>
              <a:t>affordability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4E36E-0E90-6046-A416-F2E6E7A3D8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9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A64A-B93F-8D4E-8DF1-32E9ABAB4A0F}" type="datetimeFigureOut">
              <a:rPr lang="en-US" smtClean="0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A439-0A65-9B4A-AE40-FD1EBACF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A64A-B93F-8D4E-8DF1-32E9ABAB4A0F}" type="datetimeFigureOut">
              <a:rPr lang="en-US" smtClean="0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A439-0A65-9B4A-AE40-FD1EBACF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0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A64A-B93F-8D4E-8DF1-32E9ABAB4A0F}" type="datetimeFigureOut">
              <a:rPr lang="en-US" smtClean="0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A439-0A65-9B4A-AE40-FD1EBACF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2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A64A-B93F-8D4E-8DF1-32E9ABAB4A0F}" type="datetimeFigureOut">
              <a:rPr lang="en-US" smtClean="0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A439-0A65-9B4A-AE40-FD1EBACF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A64A-B93F-8D4E-8DF1-32E9ABAB4A0F}" type="datetimeFigureOut">
              <a:rPr lang="en-US" smtClean="0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A439-0A65-9B4A-AE40-FD1EBACF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A64A-B93F-8D4E-8DF1-32E9ABAB4A0F}" type="datetimeFigureOut">
              <a:rPr lang="en-US" smtClean="0"/>
              <a:t>4/29/12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A439-0A65-9B4A-AE40-FD1EBACF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A64A-B93F-8D4E-8DF1-32E9ABAB4A0F}" type="datetimeFigureOut">
              <a:rPr lang="en-US" smtClean="0"/>
              <a:t>4/29/12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A439-0A65-9B4A-AE40-FD1EBACF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4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A64A-B93F-8D4E-8DF1-32E9ABAB4A0F}" type="datetimeFigureOut">
              <a:rPr lang="en-US" smtClean="0"/>
              <a:t>4/29/12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A439-0A65-9B4A-AE40-FD1EBACF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2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A64A-B93F-8D4E-8DF1-32E9ABAB4A0F}" type="datetimeFigureOut">
              <a:rPr lang="en-US" smtClean="0"/>
              <a:t>4/29/12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A439-0A65-9B4A-AE40-FD1EBACF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A64A-B93F-8D4E-8DF1-32E9ABAB4A0F}" type="datetimeFigureOut">
              <a:rPr lang="en-US" smtClean="0"/>
              <a:t>4/29/12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A439-0A65-9B4A-AE40-FD1EBACF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A64A-B93F-8D4E-8DF1-32E9ABAB4A0F}" type="datetimeFigureOut">
              <a:rPr lang="en-US" smtClean="0"/>
              <a:t>4/29/12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A439-0A65-9B4A-AE40-FD1EBACF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BA64A-B93F-8D4E-8DF1-32E9ABAB4A0F}" type="datetimeFigureOut">
              <a:rPr lang="en-US" smtClean="0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3A439-0A65-9B4A-AE40-FD1EBACF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file://localhost/Users/dhfeld/Desktop/College%20Talk/KUKA%20Robot-%20Automotive%20Line%20Spot%20WeldingTrimed.wmv" TargetMode="External"/><Relationship Id="rId4" Type="http://schemas.openxmlformats.org/officeDocument/2006/relationships/video" Target="file://localhost/Users/dhfeld/Desktop/College%20Talk/KUKA%20Robot-%20Automotive%20Line%20Spot%20WeldingTrimed.wmv" TargetMode="External"/><Relationship Id="rId5" Type="http://schemas.openxmlformats.org/officeDocument/2006/relationships/slideLayout" Target="../slideLayouts/slideLayout10.xml"/><Relationship Id="rId6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microsoft.com/office/2007/relationships/media" Target="file://localhost/Users/dhfeld/Desktop/College%20Talk/Ford%20Model%20T%20-%20Production%20and%20Demonstration%20Video2.wmv" TargetMode="External"/><Relationship Id="rId2" Type="http://schemas.openxmlformats.org/officeDocument/2006/relationships/video" Target="file://localhost/Users/dhfeld/Desktop/College%20Talk/Ford%20Model%20T%20-%20Production%20and%20Demonstration%20Video2.wm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9613" y="852129"/>
            <a:ext cx="4842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ig Caslon"/>
                <a:cs typeface="Big Caslon"/>
              </a:rPr>
              <a:t>Cost, Subsidy and Access in Public Higher Education </a:t>
            </a:r>
            <a:endParaRPr lang="en-US" sz="3200" dirty="0">
              <a:solidFill>
                <a:schemeClr val="bg1"/>
              </a:solidFill>
              <a:latin typeface="Big Caslon"/>
              <a:cs typeface="Big Caslo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3741" y="2343355"/>
            <a:ext cx="29496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  <a:latin typeface="Big Caslon"/>
                <a:cs typeface="Big Caslon"/>
              </a:rPr>
              <a:t>David H Feldman</a:t>
            </a:r>
          </a:p>
          <a:p>
            <a:r>
              <a:rPr lang="en-US" sz="1600" i="1" dirty="0" smtClean="0">
                <a:solidFill>
                  <a:srgbClr val="FFFFFF"/>
                </a:solidFill>
                <a:latin typeface="Big Caslon"/>
                <a:cs typeface="Big Caslon"/>
              </a:rPr>
              <a:t>College of William and Mary</a:t>
            </a:r>
            <a:endParaRPr lang="en-US" sz="1600" i="1" dirty="0">
              <a:solidFill>
                <a:srgbClr val="FFFFFF"/>
              </a:solidFill>
              <a:latin typeface="Big Caslon"/>
              <a:cs typeface="Big Caslo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516" y="5096218"/>
            <a:ext cx="3334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Big Caslon"/>
                <a:cs typeface="Big Caslon"/>
              </a:rPr>
              <a:t>COSUAA Annual Meeting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Big Caslon"/>
                <a:cs typeface="Big Caslon"/>
              </a:rPr>
              <a:t>San Francisco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Big Caslon"/>
                <a:cs typeface="Big Caslon"/>
              </a:rPr>
              <a:t>April 29, 2012</a:t>
            </a:r>
            <a:endParaRPr lang="en-US" sz="2000" dirty="0">
              <a:solidFill>
                <a:srgbClr val="FFFFFF"/>
              </a:solidFill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122200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media-cdn.tripadvisor.com/media/photo-s/01/0e/2e/80/headhunters-barbers-sh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0320" y="1676400"/>
            <a:ext cx="4980858" cy="38669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ig Caslon"/>
                <a:cs typeface="Big Caslon"/>
              </a:rPr>
              <a:t>2. The Costs of Employing Highly Educated Labor</a:t>
            </a:r>
            <a:endParaRPr lang="en-US" dirty="0">
              <a:latin typeface="Big Caslon"/>
              <a:cs typeface="Big Caslo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516" y="4776020"/>
            <a:ext cx="8072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Big Caslon"/>
                <a:cs typeface="Big Caslon"/>
              </a:rPr>
              <a:t>Why d</a:t>
            </a:r>
            <a:r>
              <a:rPr lang="en-US" sz="4000" b="1" dirty="0" smtClean="0">
                <a:solidFill>
                  <a:srgbClr val="FFFFFF"/>
                </a:solidFill>
                <a:latin typeface="Big Caslon"/>
                <a:cs typeface="Big Caslon"/>
              </a:rPr>
              <a:t>o college costs rise more</a:t>
            </a:r>
            <a:r>
              <a:rPr lang="en-US" sz="4000" b="1" dirty="0" smtClean="0">
                <a:solidFill>
                  <a:srgbClr val="00B050"/>
                </a:solidFill>
                <a:latin typeface="Big Caslon"/>
                <a:cs typeface="Big Caslon"/>
              </a:rPr>
              <a:t> rapidly than the price of barbers’ services? </a:t>
            </a:r>
            <a:endParaRPr lang="en-US" sz="4000" b="1" dirty="0">
              <a:solidFill>
                <a:srgbClr val="00B050"/>
              </a:solidFill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23276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ustr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14400"/>
            <a:ext cx="801756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2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itchFamily="34" charset="0"/>
              </a:rPr>
              <a:t>Wages of High Skilled Workers</a:t>
            </a:r>
            <a:endParaRPr lang="en-US" sz="3600" dirty="0">
              <a:latin typeface="Arial Black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136907"/>
              </p:ext>
            </p:extLst>
          </p:nvPr>
        </p:nvGraphicFramePr>
        <p:xfrm>
          <a:off x="1143000" y="1600200"/>
          <a:ext cx="7543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11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36268"/>
              </p:ext>
            </p:extLst>
          </p:nvPr>
        </p:nvGraphicFramePr>
        <p:xfrm>
          <a:off x="292966" y="373127"/>
          <a:ext cx="8558068" cy="596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29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oupka_Laser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2743200"/>
            <a:ext cx="4648199" cy="3657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Baskerville Old Face" pitchFamily="18" charset="0"/>
                <a:cs typeface="Apple Chancery"/>
              </a:rPr>
              <a:t>3. Standard of Care</a:t>
            </a:r>
            <a:endParaRPr lang="en-US" b="1" dirty="0">
              <a:latin typeface="Baskerville Old Face" pitchFamily="18" charset="0"/>
              <a:cs typeface="Apple Chancery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599"/>
            <a:ext cx="3581400" cy="34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The Dysfunction Narrative</a:t>
            </a:r>
            <a:endParaRPr lang="en-US" b="1" dirty="0">
              <a:solidFill>
                <a:srgbClr val="FF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>
            <a:normAutofit/>
          </a:bodyPr>
          <a:lstStyle/>
          <a:p>
            <a:r>
              <a:rPr lang="en-US" sz="3892" dirty="0" smtClean="0"/>
              <a:t>Waste at Colleges and universities </a:t>
            </a:r>
          </a:p>
          <a:p>
            <a:pPr marL="1257300" lvl="4" indent="-342900">
              <a:buFont typeface="Wingdings" pitchFamily="2" charset="2"/>
              <a:buChar char="Ø"/>
            </a:pPr>
            <a:r>
              <a:rPr lang="en-US" sz="4000" dirty="0" smtClean="0"/>
              <a:t>Useless research</a:t>
            </a:r>
          </a:p>
          <a:p>
            <a:pPr lvl="2">
              <a:buFont typeface="Wingdings" pitchFamily="2" charset="2"/>
              <a:buChar char="Ø"/>
            </a:pPr>
            <a:r>
              <a:rPr lang="en-US" sz="4000" dirty="0" smtClean="0"/>
              <a:t>Administrative bloat</a:t>
            </a:r>
          </a:p>
          <a:p>
            <a:pPr lvl="2">
              <a:buFont typeface="Wingdings" pitchFamily="2" charset="2"/>
              <a:buChar char="Ø"/>
            </a:pPr>
            <a:r>
              <a:rPr lang="en-US" sz="4000" dirty="0" smtClean="0"/>
              <a:t>Tenure and lazy professors</a:t>
            </a:r>
          </a:p>
          <a:p>
            <a:pPr lvl="2">
              <a:buFont typeface="Wingdings" pitchFamily="2" charset="2"/>
              <a:buChar char="Ø"/>
            </a:pPr>
            <a:r>
              <a:rPr lang="en-US" sz="4000" dirty="0" smtClean="0"/>
              <a:t>Country Club U</a:t>
            </a:r>
          </a:p>
          <a:p>
            <a:pPr lvl="2">
              <a:buNone/>
            </a:pPr>
            <a:endParaRPr lang="en-US" sz="4000" dirty="0" smtClean="0"/>
          </a:p>
          <a:p>
            <a:pPr>
              <a:buNone/>
            </a:pPr>
            <a:endParaRPr lang="en-US" sz="4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5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457200" y="228600"/>
          <a:ext cx="82296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139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34582" y="280239"/>
          <a:ext cx="8674835" cy="629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571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34582" y="280239"/>
          <a:ext cx="8674835" cy="629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415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917462"/>
              </p:ext>
            </p:extLst>
          </p:nvPr>
        </p:nvGraphicFramePr>
        <p:xfrm>
          <a:off x="292966" y="373127"/>
          <a:ext cx="8558068" cy="596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77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613" y="893097"/>
            <a:ext cx="6661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ig Caslon"/>
                <a:cs typeface="Big Caslon"/>
              </a:rPr>
              <a:t>Has a College Education Become Less Affordable? </a:t>
            </a:r>
            <a:endParaRPr lang="en-US" sz="4400" dirty="0">
              <a:latin typeface="Big Caslon"/>
              <a:cs typeface="Big Caslo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5097" y="2934912"/>
            <a:ext cx="5694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smtClean="0">
                <a:latin typeface="Big Caslon"/>
                <a:cs typeface="Big Caslon"/>
              </a:rPr>
              <a:t>Changes in Cost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latin typeface="Big Caslon"/>
                <a:cs typeface="Big Caslon"/>
              </a:rPr>
              <a:t>Changes in Income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latin typeface="Big Caslon"/>
                <a:cs typeface="Big Caslon"/>
              </a:rPr>
              <a:t>Changes in Subsidy</a:t>
            </a:r>
            <a:endParaRPr lang="en-US" sz="4000" dirty="0"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2487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902666"/>
              </p:ext>
            </p:extLst>
          </p:nvPr>
        </p:nvGraphicFramePr>
        <p:xfrm>
          <a:off x="859692" y="1621693"/>
          <a:ext cx="6873446" cy="523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5231" y="340622"/>
            <a:ext cx="7561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percentage of the average person’s income spent on services has ….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41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049844"/>
              </p:ext>
            </p:extLst>
          </p:nvPr>
        </p:nvGraphicFramePr>
        <p:xfrm>
          <a:off x="235857" y="284238"/>
          <a:ext cx="8672286" cy="6289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074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505490"/>
              </p:ext>
            </p:extLst>
          </p:nvPr>
        </p:nvGraphicFramePr>
        <p:xfrm>
          <a:off x="235857" y="284238"/>
          <a:ext cx="8672286" cy="6289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853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ig Caslon Medium"/>
              </a:rPr>
              <a:t>The Forces Driving Changes in Affordability </a:t>
            </a:r>
            <a:endParaRPr lang="en-US" dirty="0">
              <a:latin typeface="Big Caslon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716" y="1761613"/>
            <a:ext cx="8229600" cy="425245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Big Caslon Medium"/>
              </a:rPr>
              <a:t>State Subsidy</a:t>
            </a:r>
          </a:p>
          <a:p>
            <a:pPr marL="514350" indent="-514350">
              <a:buAutoNum type="arabicPeriod"/>
            </a:pPr>
            <a:endParaRPr lang="en-US" dirty="0">
              <a:latin typeface="Big Caslon Medium"/>
            </a:endParaRPr>
          </a:p>
          <a:p>
            <a:r>
              <a:rPr lang="en-US" dirty="0" smtClean="0">
                <a:latin typeface="Big Caslon Medium"/>
              </a:rPr>
              <a:t>The roller coaster ride.</a:t>
            </a:r>
          </a:p>
          <a:p>
            <a:r>
              <a:rPr lang="en-US" dirty="0" smtClean="0">
                <a:latin typeface="Big Caslon Medium"/>
              </a:rPr>
              <a:t>Heading downhill.</a:t>
            </a:r>
          </a:p>
          <a:p>
            <a:endParaRPr lang="en-US" dirty="0">
              <a:latin typeface="Big Caslon Medium"/>
            </a:endParaRPr>
          </a:p>
          <a:p>
            <a:pPr marL="0" indent="0">
              <a:buNone/>
            </a:pPr>
            <a:r>
              <a:rPr lang="en-US" dirty="0" smtClean="0">
                <a:latin typeface="Big Caslon Medium"/>
              </a:rPr>
              <a:t>2. The National Distribution of Income</a:t>
            </a:r>
          </a:p>
          <a:p>
            <a:pPr marL="0" indent="0">
              <a:buNone/>
            </a:pPr>
            <a:endParaRPr lang="en-US" dirty="0" smtClean="0">
              <a:latin typeface="Big Caslon Medium"/>
            </a:endParaRPr>
          </a:p>
          <a:p>
            <a:r>
              <a:rPr lang="en-US" dirty="0" smtClean="0">
                <a:latin typeface="Big Caslon Medium"/>
              </a:rPr>
              <a:t>Rising inequality overall.</a:t>
            </a:r>
          </a:p>
          <a:p>
            <a:r>
              <a:rPr lang="en-US" dirty="0" smtClean="0">
                <a:latin typeface="Big Caslon Medium"/>
              </a:rPr>
              <a:t>Increasing concentration at the very top.</a:t>
            </a:r>
          </a:p>
          <a:p>
            <a:endParaRPr lang="en-US" dirty="0">
              <a:latin typeface="Big Caslon Medium"/>
            </a:endParaRPr>
          </a:p>
          <a:p>
            <a:pPr marL="0" indent="0">
              <a:buNone/>
            </a:pPr>
            <a:r>
              <a:rPr lang="en-US" dirty="0" smtClean="0">
                <a:latin typeface="Big Caslon Medium"/>
              </a:rPr>
              <a:t>3. Increasing tuition discounting.</a:t>
            </a:r>
          </a:p>
        </p:txBody>
      </p:sp>
    </p:spTree>
    <p:extLst>
      <p:ext uri="{BB962C8B-B14F-4D97-AF65-F5344CB8AC3E}">
        <p14:creationId xmlns:p14="http://schemas.microsoft.com/office/powerpoint/2010/main" val="9166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3436"/>
              </p:ext>
            </p:extLst>
          </p:nvPr>
        </p:nvGraphicFramePr>
        <p:xfrm>
          <a:off x="457200" y="406400"/>
          <a:ext cx="8229600" cy="571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043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591584"/>
              </p:ext>
            </p:extLst>
          </p:nvPr>
        </p:nvGraphicFramePr>
        <p:xfrm>
          <a:off x="282637" y="515470"/>
          <a:ext cx="8578725" cy="582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1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335079"/>
              </p:ext>
            </p:extLst>
          </p:nvPr>
        </p:nvGraphicFramePr>
        <p:xfrm>
          <a:off x="239531" y="286152"/>
          <a:ext cx="8664937" cy="628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52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02340"/>
              </p:ext>
            </p:extLst>
          </p:nvPr>
        </p:nvGraphicFramePr>
        <p:xfrm>
          <a:off x="234582" y="280239"/>
          <a:ext cx="8674835" cy="629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328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cademy Engraved LET"/>
                <a:cs typeface="Academy Engraved LET"/>
              </a:rPr>
              <a:t>Productivity and Wages</a:t>
            </a:r>
            <a:endParaRPr lang="en-US" dirty="0">
              <a:latin typeface="Academy Engraved LET"/>
              <a:cs typeface="Academy Engraved LET"/>
            </a:endParaRPr>
          </a:p>
        </p:txBody>
      </p:sp>
      <p:pic>
        <p:nvPicPr>
          <p:cNvPr id="4" name="Content Placeholder 3" descr="ted_2011022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8" b="5698"/>
          <a:stretch>
            <a:fillRect/>
          </a:stretch>
        </p:blipFill>
        <p:spPr>
          <a:xfrm>
            <a:off x="832034" y="1772354"/>
            <a:ext cx="7297561" cy="4298424"/>
          </a:xfrm>
        </p:spPr>
      </p:pic>
    </p:spTree>
    <p:extLst>
      <p:ext uri="{BB962C8B-B14F-4D97-AF65-F5344CB8AC3E}">
        <p14:creationId xmlns:p14="http://schemas.microsoft.com/office/powerpoint/2010/main" val="21144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874798"/>
              </p:ext>
            </p:extLst>
          </p:nvPr>
        </p:nvGraphicFramePr>
        <p:xfrm>
          <a:off x="234582" y="280239"/>
          <a:ext cx="8674835" cy="629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6553200" y="2057400"/>
            <a:ext cx="228599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615494"/>
              </p:ext>
            </p:extLst>
          </p:nvPr>
        </p:nvGraphicFramePr>
        <p:xfrm>
          <a:off x="288535" y="521368"/>
          <a:ext cx="8566930" cy="581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196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3120"/>
          </a:xfrm>
        </p:spPr>
        <p:txBody>
          <a:bodyPr/>
          <a:lstStyle/>
          <a:p>
            <a:r>
              <a:rPr lang="en-US" sz="4400" dirty="0" smtClean="0"/>
              <a:t>Do Subsidies Drive up Tuition? </a:t>
            </a:r>
            <a:endParaRPr lang="en-US" sz="44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466624"/>
              </p:ext>
            </p:extLst>
          </p:nvPr>
        </p:nvGraphicFramePr>
        <p:xfrm>
          <a:off x="234582" y="1485332"/>
          <a:ext cx="8674835" cy="509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449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391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Simple Supply and Demand Analysis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28600" y="3962400"/>
            <a:ext cx="3352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5000" y="5638800"/>
            <a:ext cx="457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62200" y="2743200"/>
            <a:ext cx="2743200" cy="2286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2552700" y="2552700"/>
            <a:ext cx="2514600" cy="2438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81600" y="4648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2286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124200" y="2133600"/>
            <a:ext cx="2286000" cy="19050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34000" y="35052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D’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733800" y="6172200"/>
            <a:ext cx="9144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53200" y="5638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295400" y="220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1066800" y="3505200"/>
            <a:ext cx="762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69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384" y="803658"/>
            <a:ext cx="77851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Subsidy from an Institutional Perspective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48953" y="1815406"/>
            <a:ext cx="66801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Pass it along to needy students as lower net price.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Reduce the school’s own need-based grants and use the extra resources to grow the endowment.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Reduce the school’s own need-based grants and use the resource to improve the quality of programming.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Cut back on tuition discounting, and lower the list price for everyone.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7364" y="4616173"/>
            <a:ext cx="7189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None of </a:t>
            </a:r>
            <a:r>
              <a:rPr lang="en-US" sz="3200" smtClean="0"/>
              <a:t>these choices </a:t>
            </a:r>
            <a:r>
              <a:rPr lang="en-US" sz="3200" dirty="0" smtClean="0"/>
              <a:t>causes list price tuition to rise.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670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Better Supply and Demand Analysis!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418306" y="3924300"/>
            <a:ext cx="2667794" cy="7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752600" y="5257800"/>
            <a:ext cx="449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2600" y="4495800"/>
            <a:ext cx="480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3581400"/>
            <a:ext cx="480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57400" y="3276600"/>
            <a:ext cx="228600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33800" y="2895600"/>
            <a:ext cx="2514600" cy="2057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00800" y="5105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220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952500" y="40767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1400" y="54864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581400" y="3581400"/>
            <a:ext cx="990600" cy="91440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43400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48400" y="47244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D’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4343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294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3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1">
                <a:lumMod val="75000"/>
                <a:alpha val="17000"/>
              </a:schemeClr>
            </a:gs>
            <a:gs pos="91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6292" y="674499"/>
            <a:ext cx="712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 Issues in Access and Affordability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00996" y="1456630"/>
            <a:ext cx="62640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2A9621"/>
                </a:solidFill>
              </a:rPr>
              <a:t>Funding crisis for public higher education forces a choice between higher tuition and reduced quality.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2A9621"/>
                </a:solidFill>
              </a:rPr>
              <a:t>Stagnant real incomes at most income levels drives the politics of higher education.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2A9621"/>
                </a:solidFill>
              </a:rPr>
              <a:t>Tuition discounting is the institutional response at private universities, and is the future at many public universities.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2A9621"/>
                </a:solidFill>
              </a:rPr>
              <a:t>But tuition discounting adds complexity and uncertainty, both of which impact access.</a:t>
            </a:r>
          </a:p>
        </p:txBody>
      </p:sp>
    </p:spTree>
    <p:extLst>
      <p:ext uri="{BB962C8B-B14F-4D97-AF65-F5344CB8AC3E}">
        <p14:creationId xmlns:p14="http://schemas.microsoft.com/office/powerpoint/2010/main" val="33961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"/>
            <a:ext cx="3962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1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161" y="499806"/>
            <a:ext cx="8488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ig Caslon"/>
                <a:cs typeface="Big Caslon"/>
              </a:rPr>
              <a:t>The Technological Forces Behind Rising College Cost</a:t>
            </a:r>
            <a:endParaRPr lang="en-US" sz="4000" dirty="0">
              <a:latin typeface="Big Caslon"/>
              <a:cs typeface="Big Caslo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2710" y="5866581"/>
            <a:ext cx="21794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ig Caslon"/>
                <a:cs typeface="Big Caslon"/>
              </a:rPr>
              <a:t>The Tripod</a:t>
            </a:r>
            <a:endParaRPr lang="en-US" sz="3200" dirty="0">
              <a:solidFill>
                <a:srgbClr val="FF0000"/>
              </a:solidFill>
              <a:latin typeface="Big Caslon"/>
              <a:cs typeface="Big Caslo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8452" y="2154904"/>
            <a:ext cx="3318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Big Caslon"/>
                <a:cs typeface="Big Caslon"/>
              </a:rPr>
              <a:t>1. Baumol’s Cost Disease</a:t>
            </a:r>
            <a:endParaRPr lang="en-US" sz="2400" dirty="0">
              <a:solidFill>
                <a:srgbClr val="3366FF"/>
              </a:solidFill>
              <a:latin typeface="Big Caslon"/>
              <a:cs typeface="Big Caslo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226" y="4779293"/>
            <a:ext cx="2113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Big Caslon"/>
                <a:cs typeface="Big Caslon"/>
              </a:rPr>
              <a:t>3. Standard Of</a:t>
            </a:r>
          </a:p>
          <a:p>
            <a:pPr algn="ctr"/>
            <a:r>
              <a:rPr lang="en-US" sz="2400" dirty="0" smtClean="0">
                <a:solidFill>
                  <a:srgbClr val="3366FF"/>
                </a:solidFill>
                <a:latin typeface="Big Caslon"/>
                <a:cs typeface="Big Caslon"/>
              </a:rPr>
              <a:t>Care</a:t>
            </a:r>
            <a:endParaRPr lang="en-US" sz="2400" dirty="0">
              <a:solidFill>
                <a:srgbClr val="3366FF"/>
              </a:solidFill>
              <a:latin typeface="Big Caslon"/>
              <a:cs typeface="Big Caslo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9224" y="4779293"/>
            <a:ext cx="279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Big Caslon"/>
                <a:cs typeface="Big Caslon"/>
              </a:rPr>
              <a:t>2. The College Wage</a:t>
            </a:r>
          </a:p>
          <a:p>
            <a:pPr algn="ctr"/>
            <a:r>
              <a:rPr lang="en-US" sz="2400" dirty="0" smtClean="0">
                <a:solidFill>
                  <a:srgbClr val="3366FF"/>
                </a:solidFill>
                <a:latin typeface="Big Caslon"/>
                <a:cs typeface="Big Caslon"/>
              </a:rPr>
              <a:t>Premium</a:t>
            </a:r>
            <a:endParaRPr lang="en-US" sz="2400" dirty="0">
              <a:solidFill>
                <a:srgbClr val="3366FF"/>
              </a:solidFill>
              <a:latin typeface="Big Caslon"/>
              <a:cs typeface="Big Caslon"/>
            </a:endParaRPr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>
            <a:off x="2728452" y="5186516"/>
            <a:ext cx="3080772" cy="82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917290" y="2834968"/>
            <a:ext cx="1245420" cy="1540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07742" y="2834968"/>
            <a:ext cx="1310968" cy="18681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69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4000">
              <a:srgbClr val="000000">
                <a:alpha val="70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441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Apple Chancery"/>
                <a:cs typeface="Apple Chancery"/>
              </a:rPr>
              <a:t>1. Cost Disease</a:t>
            </a:r>
            <a:endParaRPr lang="en-US" sz="4800" dirty="0">
              <a:latin typeface="Apple Chancery"/>
              <a:cs typeface="Apple Chancery"/>
            </a:endParaRPr>
          </a:p>
        </p:txBody>
      </p:sp>
      <p:pic>
        <p:nvPicPr>
          <p:cNvPr id="5" name="Ford Model T - Production and Demonstration Video2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114800" y="1447800"/>
            <a:ext cx="4064000" cy="3048000"/>
          </a:xfrm>
          <a:prstGeom prst="rect">
            <a:avLst/>
          </a:prstGeom>
        </p:spPr>
      </p:pic>
      <p:pic>
        <p:nvPicPr>
          <p:cNvPr id="6" name="KUKA Robot- Automotive Line Spot WeldingTrimed.wmv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14400" y="3048000"/>
            <a:ext cx="4064000" cy="304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0552" y="4996752"/>
            <a:ext cx="2698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ig Caslon Medium"/>
              </a:rPr>
              <a:t>Some things change a lot.</a:t>
            </a:r>
            <a:endParaRPr lang="en-US" sz="3200" dirty="0">
              <a:latin typeface="Big Caslon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2385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461"/>
            <a:ext cx="9135806" cy="6098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ig Caslon"/>
                <a:cs typeface="Big Caslon"/>
              </a:rPr>
              <a:t>Some things don’t …</a:t>
            </a:r>
            <a:endParaRPr lang="en-US" dirty="0">
              <a:solidFill>
                <a:schemeClr val="bg1"/>
              </a:solidFill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33598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8554" y="288324"/>
          <a:ext cx="8666892" cy="62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2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cademy Engraved LET"/>
                <a:cs typeface="Academy Engraved LET"/>
              </a:rPr>
              <a:t>Productivity and Wages</a:t>
            </a:r>
            <a:endParaRPr lang="en-US" dirty="0">
              <a:latin typeface="Academy Engraved LET"/>
              <a:cs typeface="Academy Engraved LET"/>
            </a:endParaRPr>
          </a:p>
        </p:txBody>
      </p:sp>
      <p:pic>
        <p:nvPicPr>
          <p:cNvPr id="4" name="Content Placeholder 3" descr="ted_2011022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8" b="5698"/>
          <a:stretch>
            <a:fillRect/>
          </a:stretch>
        </p:blipFill>
        <p:spPr>
          <a:xfrm>
            <a:off x="832034" y="1772354"/>
            <a:ext cx="7297561" cy="4298424"/>
          </a:xfrm>
        </p:spPr>
      </p:pic>
    </p:spTree>
    <p:extLst>
      <p:ext uri="{BB962C8B-B14F-4D97-AF65-F5344CB8AC3E}">
        <p14:creationId xmlns:p14="http://schemas.microsoft.com/office/powerpoint/2010/main" val="2471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544347"/>
              </p:ext>
            </p:extLst>
          </p:nvPr>
        </p:nvGraphicFramePr>
        <p:xfrm>
          <a:off x="292966" y="373127"/>
          <a:ext cx="8558068" cy="596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89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1118</Words>
  <Application>Microsoft Macintosh PowerPoint</Application>
  <PresentationFormat>On-screen Show (4:3)</PresentationFormat>
  <Paragraphs>158</Paragraphs>
  <Slides>36</Slides>
  <Notes>19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1. Cost Disease</vt:lpstr>
      <vt:lpstr>Some things don’t …</vt:lpstr>
      <vt:lpstr>PowerPoint Presentation</vt:lpstr>
      <vt:lpstr>Productivity and Wages</vt:lpstr>
      <vt:lpstr>PowerPoint Presentation</vt:lpstr>
      <vt:lpstr>2. The Costs of Employing Highly Educated Labor</vt:lpstr>
      <vt:lpstr>PowerPoint Presentation</vt:lpstr>
      <vt:lpstr>Wages of High Skilled Workers</vt:lpstr>
      <vt:lpstr>PowerPoint Presentation</vt:lpstr>
      <vt:lpstr>3. Standard of Care</vt:lpstr>
      <vt:lpstr>The Dysfunction Narrative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Forces Driving Changes in Affordability </vt:lpstr>
      <vt:lpstr>PowerPoint Presentation</vt:lpstr>
      <vt:lpstr>PowerPoint Presentation</vt:lpstr>
      <vt:lpstr>PowerPoint Presentation</vt:lpstr>
      <vt:lpstr>PowerPoint Presentation</vt:lpstr>
      <vt:lpstr>Productivity and Wages</vt:lpstr>
      <vt:lpstr>PowerPoint Presentation</vt:lpstr>
      <vt:lpstr>Do Subsidies Drive up Tuition?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Feldman</dc:creator>
  <cp:lastModifiedBy>David Feldman</cp:lastModifiedBy>
  <cp:revision>26</cp:revision>
  <dcterms:created xsi:type="dcterms:W3CDTF">2012-04-25T12:38:22Z</dcterms:created>
  <dcterms:modified xsi:type="dcterms:W3CDTF">2012-04-29T13:19:00Z</dcterms:modified>
</cp:coreProperties>
</file>